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8" r:id="rId3"/>
    <p:sldId id="377" r:id="rId4"/>
    <p:sldId id="437" r:id="rId5"/>
    <p:sldId id="260" r:id="rId6"/>
    <p:sldId id="446" r:id="rId7"/>
    <p:sldId id="452" r:id="rId8"/>
    <p:sldId id="471" r:id="rId9"/>
    <p:sldId id="464" r:id="rId10"/>
    <p:sldId id="461" r:id="rId11"/>
    <p:sldId id="469" r:id="rId12"/>
    <p:sldId id="261" r:id="rId13"/>
    <p:sldId id="445" r:id="rId14"/>
    <p:sldId id="443" r:id="rId15"/>
    <p:sldId id="434" r:id="rId16"/>
    <p:sldId id="432" r:id="rId17"/>
    <p:sldId id="442" r:id="rId18"/>
    <p:sldId id="468" r:id="rId19"/>
    <p:sldId id="415" r:id="rId20"/>
    <p:sldId id="350" r:id="rId21"/>
    <p:sldId id="422" r:id="rId22"/>
    <p:sldId id="421" r:id="rId23"/>
    <p:sldId id="369" r:id="rId24"/>
    <p:sldId id="455" r:id="rId25"/>
    <p:sldId id="458" r:id="rId26"/>
    <p:sldId id="447" r:id="rId27"/>
    <p:sldId id="346" r:id="rId28"/>
    <p:sldId id="370" r:id="rId29"/>
    <p:sldId id="463" r:id="rId30"/>
    <p:sldId id="424" r:id="rId31"/>
    <p:sldId id="427" r:id="rId32"/>
    <p:sldId id="428" r:id="rId33"/>
    <p:sldId id="465" r:id="rId34"/>
    <p:sldId id="430" r:id="rId35"/>
    <p:sldId id="429" r:id="rId36"/>
    <p:sldId id="439" r:id="rId37"/>
    <p:sldId id="462" r:id="rId38"/>
    <p:sldId id="348" r:id="rId39"/>
    <p:sldId id="441" r:id="rId40"/>
    <p:sldId id="374" r:id="rId41"/>
    <p:sldId id="454" r:id="rId42"/>
    <p:sldId id="423" r:id="rId43"/>
    <p:sldId id="298" r:id="rId44"/>
    <p:sldId id="456" r:id="rId45"/>
    <p:sldId id="367" r:id="rId46"/>
    <p:sldId id="467" r:id="rId47"/>
    <p:sldId id="426" r:id="rId48"/>
    <p:sldId id="449" r:id="rId49"/>
    <p:sldId id="433" r:id="rId50"/>
    <p:sldId id="448" r:id="rId51"/>
    <p:sldId id="450" r:id="rId52"/>
    <p:sldId id="459" r:id="rId53"/>
    <p:sldId id="457" r:id="rId54"/>
    <p:sldId id="414" r:id="rId55"/>
    <p:sldId id="444" r:id="rId56"/>
    <p:sldId id="470" r:id="rId57"/>
    <p:sldId id="376" r:id="rId58"/>
    <p:sldId id="460" r:id="rId59"/>
    <p:sldId id="466" r:id="rId60"/>
    <p:sldId id="416" r:id="rId61"/>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6" autoAdjust="0"/>
    <p:restoredTop sz="94660"/>
  </p:normalViewPr>
  <p:slideViewPr>
    <p:cSldViewPr snapToGrid="0">
      <p:cViewPr varScale="1">
        <p:scale>
          <a:sx n="65" d="100"/>
          <a:sy n="65" d="100"/>
        </p:scale>
        <p:origin x="6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F526A172-A0FF-4391-8CCF-CE63F7C4F9B0}" type="datetimeFigureOut">
              <a:rPr lang="fr-CH" smtClean="0"/>
              <a:t>13.09.2023</a:t>
            </a:fld>
            <a:endParaRPr lang="fr-CH"/>
          </a:p>
        </p:txBody>
      </p:sp>
      <p:sp>
        <p:nvSpPr>
          <p:cNvPr id="4" name="Espace réservé du pied de page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E78E7090-E010-4617-80F6-70B0861A1F8E}" type="slidenum">
              <a:rPr lang="fr-CH" smtClean="0"/>
              <a:t>‹N°›</a:t>
            </a:fld>
            <a:endParaRPr lang="fr-CH"/>
          </a:p>
        </p:txBody>
      </p:sp>
    </p:spTree>
    <p:extLst>
      <p:ext uri="{BB962C8B-B14F-4D97-AF65-F5344CB8AC3E}">
        <p14:creationId xmlns:p14="http://schemas.microsoft.com/office/powerpoint/2010/main" val="3527056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D760D889-E68B-6E41-BAC1-47E6FA087678}" type="datetimeFigureOut">
              <a:rPr lang="fr-FR" smtClean="0"/>
              <a:t>13/09/2023</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1B8106F-FAFC-1F4E-98BE-BCD6ECFCD395}" type="slidenum">
              <a:rPr lang="fr-FR" smtClean="0"/>
              <a:t>‹N°›</a:t>
            </a:fld>
            <a:endParaRPr lang="fr-FR"/>
          </a:p>
        </p:txBody>
      </p:sp>
    </p:spTree>
    <p:extLst>
      <p:ext uri="{BB962C8B-B14F-4D97-AF65-F5344CB8AC3E}">
        <p14:creationId xmlns:p14="http://schemas.microsoft.com/office/powerpoint/2010/main" val="123387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79558872-C547-4336-8E9A-97E7473FF8C6}" type="datetimeFigureOut">
              <a:rPr lang="de-CH" smtClean="0"/>
              <a:t>13.09.2023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111512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558872-C547-4336-8E9A-97E7473FF8C6}" type="datetimeFigureOut">
              <a:rPr lang="de-CH" smtClean="0"/>
              <a:t>13.09.2023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3938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558872-C547-4336-8E9A-97E7473FF8C6}" type="datetimeFigureOut">
              <a:rPr lang="de-CH" smtClean="0"/>
              <a:t>13.09.2023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159130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9558872-C547-4336-8E9A-97E7473FF8C6}" type="datetimeFigureOut">
              <a:rPr lang="de-CH" smtClean="0"/>
              <a:t>13.09.2023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204858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9558872-C547-4336-8E9A-97E7473FF8C6}" type="datetimeFigureOut">
              <a:rPr lang="de-CH" smtClean="0"/>
              <a:t>13.09.2023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395506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79558872-C547-4336-8E9A-97E7473FF8C6}" type="datetimeFigureOut">
              <a:rPr lang="de-CH" smtClean="0"/>
              <a:t>13.09.2023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127585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79558872-C547-4336-8E9A-97E7473FF8C6}" type="datetimeFigureOut">
              <a:rPr lang="de-CH" smtClean="0"/>
              <a:t>13.09.2023</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346606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79558872-C547-4336-8E9A-97E7473FF8C6}" type="datetimeFigureOut">
              <a:rPr lang="de-CH" smtClean="0"/>
              <a:t>13.09.2023</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386066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9558872-C547-4336-8E9A-97E7473FF8C6}" type="datetimeFigureOut">
              <a:rPr lang="de-CH" smtClean="0"/>
              <a:t>13.09.2023</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428973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9558872-C547-4336-8E9A-97E7473FF8C6}" type="datetimeFigureOut">
              <a:rPr lang="de-CH" smtClean="0"/>
              <a:t>13.09.2023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199093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79558872-C547-4336-8E9A-97E7473FF8C6}" type="datetimeFigureOut">
              <a:rPr lang="de-CH" smtClean="0"/>
              <a:t>13.09.2023</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6430BD7-DAEA-42BB-B985-2AAA2DAF7BBB}" type="slidenum">
              <a:rPr lang="de-CH" smtClean="0"/>
              <a:t>‹N°›</a:t>
            </a:fld>
            <a:endParaRPr lang="de-CH"/>
          </a:p>
        </p:txBody>
      </p:sp>
    </p:spTree>
    <p:extLst>
      <p:ext uri="{BB962C8B-B14F-4D97-AF65-F5344CB8AC3E}">
        <p14:creationId xmlns:p14="http://schemas.microsoft.com/office/powerpoint/2010/main" val="123903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58872-C547-4336-8E9A-97E7473FF8C6}" type="datetimeFigureOut">
              <a:rPr lang="de-CH" smtClean="0"/>
              <a:t>13.09.2023</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30BD7-DAEA-42BB-B985-2AAA2DAF7BBB}" type="slidenum">
              <a:rPr lang="de-CH" smtClean="0"/>
              <a:t>‹N°›</a:t>
            </a:fld>
            <a:endParaRPr lang="de-CH"/>
          </a:p>
        </p:txBody>
      </p:sp>
    </p:spTree>
    <p:extLst>
      <p:ext uri="{BB962C8B-B14F-4D97-AF65-F5344CB8AC3E}">
        <p14:creationId xmlns:p14="http://schemas.microsoft.com/office/powerpoint/2010/main" val="242143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ger.ch/ext/eurospider/live/fr/php/aza/http/index.php?lang=fr&amp;type=highlight_simple_query&amp;page=1&amp;from_date=&amp;to_date=&amp;sort=relevance&amp;insertion_date=&amp;top_subcollection_aza=all&amp;query_words=ATF+142+I+99+wasser&amp;rank=0&amp;azaclir=aza&amp;highlight_docid=atf://122-III-49:fr&amp;number_of_ranks=0#page49" TargetMode="External"/><Relationship Id="rId2" Type="http://schemas.openxmlformats.org/officeDocument/2006/relationships/hyperlink" Target="https://www.bger.ch/ext/eurospider/live/fr/php/aza/http/index.php?lang=fr&amp;type=highlight_simple_query&amp;page=1&amp;from_date=&amp;to_date=&amp;sort=relevance&amp;insertion_date=&amp;top_subcollection_aza=all&amp;query_words=ATF+142+I+99+wasser&amp;rank=0&amp;azaclir=aza&amp;highlight_docid=atf://97-II-333:fr&amp;number_of_ranks=0#page33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bger.ch/ext/eurospider/live/fr/php/aza/http/index.php?lang=fr&amp;type=highlight_simple_query&amp;page=6&amp;from_date=15.4.2023&amp;to_date=2.9.2023&amp;sort=relevance&amp;insertion_date=&amp;top_subcollection_aza=suv&amp;query_words=bau&amp;rank=0&amp;azaclir=aza&amp;highlight_docid=atf://137-I-257:fr&amp;number_of_ranks=0#page257" TargetMode="External"/><Relationship Id="rId2" Type="http://schemas.openxmlformats.org/officeDocument/2006/relationships/hyperlink" Target="https://www.bger.ch/ext/eurospider/live/fr/php/aza/http/index.php?lang=fr&amp;type=highlight_simple_query&amp;page=6&amp;from_date=15.4.2023&amp;to_date=2.9.2023&amp;sort=relevance&amp;insertion_date=&amp;top_subcollection_aza=suv&amp;query_words=bau&amp;rank=0&amp;azaclir=aza&amp;highlight_docid=atf://138-II-111:fr&amp;number_of_ranks=0#page11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rot="10800000">
            <a:off x="-1" y="6523263"/>
            <a:ext cx="12192000" cy="334733"/>
          </a:xfrm>
          <a:prstGeom prst="rect">
            <a:avLst/>
          </a:prstGeom>
          <a:solidFill>
            <a:srgbClr val="000CB3"/>
          </a:solidFill>
          <a:ln>
            <a:noFill/>
          </a:ln>
          <a:extLst>
            <a:ext uri="{91240B29-F687-4F45-9708-019B960494DF}">
              <a14:hiddenLine xmlns:a14="http://schemas.microsoft.com/office/drawing/2010/main" w="28575">
                <a:solidFill>
                  <a:schemeClr val="tx1"/>
                </a:solidFill>
                <a:miter lim="800000"/>
                <a:headEnd/>
                <a:tailEnd/>
              </a14:hiddenLine>
            </a:ext>
          </a:extLst>
        </p:spPr>
        <p:txBody>
          <a:bodyPr wrap="none" anchor="ctr"/>
          <a:lstStyle/>
          <a:p>
            <a:endParaRPr lang="de-CH"/>
          </a:p>
        </p:txBody>
      </p:sp>
      <p:sp>
        <p:nvSpPr>
          <p:cNvPr id="7" name="Titel 6"/>
          <p:cNvSpPr>
            <a:spLocks noGrp="1"/>
          </p:cNvSpPr>
          <p:nvPr>
            <p:ph type="ctrTitle"/>
          </p:nvPr>
        </p:nvSpPr>
        <p:spPr>
          <a:xfrm>
            <a:off x="1524000" y="1722664"/>
            <a:ext cx="9144000" cy="2092099"/>
          </a:xfrm>
        </p:spPr>
        <p:txBody>
          <a:bodyPr>
            <a:normAutofit/>
          </a:bodyPr>
          <a:lstStyle/>
          <a:p>
            <a:r>
              <a:rPr lang="fr-FR" sz="4400" b="1" dirty="0">
                <a:latin typeface="Arial" charset="0"/>
                <a:ea typeface="ＭＳ Ｐゴシック" charset="0"/>
              </a:rPr>
              <a:t>Construction &amp; Immobilier</a:t>
            </a:r>
            <a:br>
              <a:rPr lang="fr-FR" sz="4400" b="1" dirty="0">
                <a:latin typeface="Arial" charset="0"/>
                <a:ea typeface="ＭＳ Ｐゴシック" charset="0"/>
              </a:rPr>
            </a:br>
            <a:r>
              <a:rPr lang="fr-FR" sz="4400" b="1" dirty="0">
                <a:latin typeface="Arial" charset="0"/>
                <a:ea typeface="ＭＳ Ｐゴシック" charset="0"/>
              </a:rPr>
              <a:t>2022-2023</a:t>
            </a:r>
            <a:endParaRPr lang="de-CH" sz="4400" dirty="0"/>
          </a:p>
        </p:txBody>
      </p:sp>
      <p:sp>
        <p:nvSpPr>
          <p:cNvPr id="6" name="Rectangle 5">
            <a:extLst>
              <a:ext uri="{FF2B5EF4-FFF2-40B4-BE49-F238E27FC236}">
                <a16:creationId xmlns:a16="http://schemas.microsoft.com/office/drawing/2014/main" xmlns="" id="{FD09F841-598A-9D47-BCF3-6AAA7C9E7C99}"/>
              </a:ext>
            </a:extLst>
          </p:cNvPr>
          <p:cNvSpPr/>
          <p:nvPr/>
        </p:nvSpPr>
        <p:spPr>
          <a:xfrm>
            <a:off x="3166533" y="4714219"/>
            <a:ext cx="6096000" cy="1354217"/>
          </a:xfrm>
          <a:prstGeom prst="rect">
            <a:avLst/>
          </a:prstGeom>
        </p:spPr>
        <p:txBody>
          <a:bodyPr>
            <a:spAutoFit/>
          </a:bodyPr>
          <a:lstStyle/>
          <a:p>
            <a:pPr algn="ctr"/>
            <a:r>
              <a:rPr lang="fr-FR" sz="2800" dirty="0">
                <a:latin typeface="Arial" charset="0"/>
                <a:ea typeface="ＭＳ Ｐゴシック" charset="0"/>
              </a:rPr>
              <a:t>Jacques Fournier</a:t>
            </a:r>
          </a:p>
          <a:p>
            <a:pPr algn="ctr"/>
            <a:r>
              <a:rPr lang="fr-FR" dirty="0">
                <a:latin typeface="Arial" charset="0"/>
                <a:ea typeface="ＭＳ Ｐゴシック" charset="0"/>
              </a:rPr>
              <a:t>Dr en droit</a:t>
            </a:r>
          </a:p>
          <a:p>
            <a:pPr algn="ctr"/>
            <a:r>
              <a:rPr lang="fr-FR" dirty="0">
                <a:latin typeface="Arial" charset="0"/>
                <a:ea typeface="ＭＳ Ｐゴシック" charset="0"/>
              </a:rPr>
              <a:t>Avocat &amp; Notaire</a:t>
            </a:r>
          </a:p>
          <a:p>
            <a:pPr algn="ctr"/>
            <a:r>
              <a:rPr lang="fr-FR" dirty="0">
                <a:latin typeface="Arial" charset="0"/>
                <a:ea typeface="ＭＳ Ｐゴシック" charset="0"/>
              </a:rPr>
              <a:t>Sion</a:t>
            </a:r>
          </a:p>
        </p:txBody>
      </p:sp>
    </p:spTree>
    <p:extLst>
      <p:ext uri="{BB962C8B-B14F-4D97-AF65-F5344CB8AC3E}">
        <p14:creationId xmlns:p14="http://schemas.microsoft.com/office/powerpoint/2010/main" val="220773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chemeClr val="accent2"/>
                </a:solidFill>
              </a:rPr>
              <a:t>1C_41/2023 du 24.7.23</a:t>
            </a:r>
            <a:r>
              <a:rPr lang="fr-CH" b="1" dirty="0">
                <a:solidFill>
                  <a:srgbClr val="FF0000"/>
                </a:solidFill>
              </a:rPr>
              <a:t>)</a:t>
            </a:r>
            <a:endParaRPr lang="fr-CH" b="1" dirty="0"/>
          </a:p>
        </p:txBody>
      </p:sp>
      <p:sp>
        <p:nvSpPr>
          <p:cNvPr id="3" name="Espace réservé du contenu 2"/>
          <p:cNvSpPr>
            <a:spLocks noGrp="1"/>
          </p:cNvSpPr>
          <p:nvPr>
            <p:ph idx="1"/>
          </p:nvPr>
        </p:nvSpPr>
        <p:spPr/>
        <p:txBody>
          <a:bodyPr>
            <a:normAutofit lnSpcReduction="10000"/>
          </a:bodyPr>
          <a:lstStyle/>
          <a:p>
            <a:pPr algn="just"/>
            <a:r>
              <a:rPr lang="fr-CH" sz="3200" dirty="0"/>
              <a:t>Initiative populaire communale interdisant la mise à contribution du domaine public pour des installations de téléphonie mobile situées en zone à bâtir ou à moins de 100 mètres d’une habitation. Initiative rejetée par la commune de </a:t>
            </a:r>
            <a:r>
              <a:rPr lang="fr-CH" sz="3200" dirty="0" err="1"/>
              <a:t>Walzenhausen</a:t>
            </a:r>
            <a:r>
              <a:rPr lang="fr-CH" sz="3200" dirty="0"/>
              <a:t> (AR) pour violation du droit supérieur. Le TC AR confirme.</a:t>
            </a:r>
          </a:p>
          <a:p>
            <a:pPr algn="just"/>
            <a:r>
              <a:rPr lang="fr-CH" sz="3200" dirty="0"/>
              <a:t>Le TF admet partiellement le recours au motif que suffisamment d’autres possibilités existent encore et que, dans un cas d’exception, l’expropriation pourrait être demandée par l’exploitant du réseau de télécommunication.</a:t>
            </a:r>
          </a:p>
        </p:txBody>
      </p:sp>
    </p:spTree>
    <p:extLst>
      <p:ext uri="{BB962C8B-B14F-4D97-AF65-F5344CB8AC3E}">
        <p14:creationId xmlns:p14="http://schemas.microsoft.com/office/powerpoint/2010/main" val="291139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chemeClr val="accent2"/>
                </a:solidFill>
              </a:rPr>
              <a:t>1C_608/2022 du 17.8.23</a:t>
            </a:r>
            <a:r>
              <a:rPr lang="fr-CH" b="1" dirty="0">
                <a:solidFill>
                  <a:srgbClr val="FF0000"/>
                </a:solidFill>
              </a:rPr>
              <a:t>)</a:t>
            </a:r>
            <a:endParaRPr lang="fr-CH" b="1" dirty="0"/>
          </a:p>
        </p:txBody>
      </p:sp>
      <p:sp>
        <p:nvSpPr>
          <p:cNvPr id="3" name="Espace réservé du contenu 2"/>
          <p:cNvSpPr>
            <a:spLocks noGrp="1"/>
          </p:cNvSpPr>
          <p:nvPr>
            <p:ph idx="1"/>
          </p:nvPr>
        </p:nvSpPr>
        <p:spPr/>
        <p:txBody>
          <a:bodyPr>
            <a:normAutofit/>
          </a:bodyPr>
          <a:lstStyle/>
          <a:p>
            <a:pPr algn="just"/>
            <a:r>
              <a:rPr lang="fr-CH" sz="3200" dirty="0"/>
              <a:t>Validité de l’initiative populaire cantonale genevoise «Pour plus de logements en coopérative».</a:t>
            </a:r>
          </a:p>
          <a:p>
            <a:pPr algn="just"/>
            <a:r>
              <a:rPr lang="fr-CH" sz="3200" dirty="0"/>
              <a:t>Initiative déposée visant à ce que, d’ici à 2030, 10 % du parc des logements à Genève soit détenu par des coopératives. D’après l’interprétation de l’instance cantonale, ce but est non contraignant. Clarté du texte?</a:t>
            </a:r>
          </a:p>
          <a:p>
            <a:pPr algn="just"/>
            <a:r>
              <a:rPr lang="fr-CH" sz="3200" dirty="0"/>
              <a:t>Contestation de la clarté du terme «nouveau plan de développement utilisé». Garantie de la propriété et proportionnalité sont ok. Recours rejeté.</a:t>
            </a:r>
          </a:p>
        </p:txBody>
      </p:sp>
    </p:spTree>
    <p:extLst>
      <p:ext uri="{BB962C8B-B14F-4D97-AF65-F5344CB8AC3E}">
        <p14:creationId xmlns:p14="http://schemas.microsoft.com/office/powerpoint/2010/main" val="161916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planification (</a:t>
            </a:r>
            <a:r>
              <a:rPr lang="fr-CH" b="1" dirty="0">
                <a:solidFill>
                  <a:schemeClr val="accent2"/>
                </a:solidFill>
              </a:rPr>
              <a:t>1C_471/2021 du 10.10.22</a:t>
            </a:r>
            <a:r>
              <a:rPr lang="fr-CH" b="1" dirty="0"/>
              <a:t>)</a:t>
            </a:r>
          </a:p>
        </p:txBody>
      </p:sp>
      <p:sp>
        <p:nvSpPr>
          <p:cNvPr id="3" name="Espace réservé du contenu 2"/>
          <p:cNvSpPr>
            <a:spLocks noGrp="1"/>
          </p:cNvSpPr>
          <p:nvPr>
            <p:ph idx="1"/>
          </p:nvPr>
        </p:nvSpPr>
        <p:spPr>
          <a:xfrm>
            <a:off x="838200" y="1514476"/>
            <a:ext cx="10515600" cy="4662488"/>
          </a:xfrm>
        </p:spPr>
        <p:txBody>
          <a:bodyPr>
            <a:noAutofit/>
          </a:bodyPr>
          <a:lstStyle/>
          <a:p>
            <a:pPr algn="just"/>
            <a:r>
              <a:rPr lang="fr-CH" sz="3200" dirty="0"/>
              <a:t>Modification partielle du plan d’affectation de </a:t>
            </a:r>
            <a:r>
              <a:rPr lang="fr-CH" sz="3200" dirty="0" err="1"/>
              <a:t>Torfeld</a:t>
            </a:r>
            <a:r>
              <a:rPr lang="fr-CH" sz="3200" dirty="0"/>
              <a:t> </a:t>
            </a:r>
            <a:r>
              <a:rPr lang="fr-CH" sz="3200" dirty="0" err="1"/>
              <a:t>Süd</a:t>
            </a:r>
            <a:r>
              <a:rPr lang="fr-CH" sz="3200" dirty="0"/>
              <a:t> (AG). Réalisation projetée d’un stade pour le FC Aarau entouré de 4 tours d’habitation pouvant aller jusqu’à 75 mètres de haut.</a:t>
            </a:r>
          </a:p>
          <a:p>
            <a:pPr algn="just"/>
            <a:r>
              <a:rPr lang="fr-CH" sz="3200" dirty="0"/>
              <a:t>Premier grief relatif à la violation du plan directeur cantonal rejeté.</a:t>
            </a:r>
          </a:p>
          <a:p>
            <a:pPr algn="just"/>
            <a:r>
              <a:rPr lang="fr-CH" sz="3200" dirty="0"/>
              <a:t>Deuxième grief relatif à la violation du droit fédéral relatif à la protection contre le bruit également rejeté. Il ne s’agit pas d’une installation publique au sens de l’art. 25 al. 3 LPE. </a:t>
            </a:r>
          </a:p>
        </p:txBody>
      </p:sp>
    </p:spTree>
    <p:extLst>
      <p:ext uri="{BB962C8B-B14F-4D97-AF65-F5344CB8AC3E}">
        <p14:creationId xmlns:p14="http://schemas.microsoft.com/office/powerpoint/2010/main" val="111961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planification (</a:t>
            </a:r>
            <a:r>
              <a:rPr lang="fr-CH" b="1" dirty="0">
                <a:solidFill>
                  <a:srgbClr val="FF0000"/>
                </a:solidFill>
              </a:rPr>
              <a:t>1C_398/2021 du 8.11.22</a:t>
            </a:r>
            <a:r>
              <a:rPr lang="fr-CH" b="1" dirty="0"/>
              <a:t>)</a:t>
            </a:r>
          </a:p>
        </p:txBody>
      </p:sp>
      <p:sp>
        <p:nvSpPr>
          <p:cNvPr id="3" name="Espace réservé du contenu 2"/>
          <p:cNvSpPr>
            <a:spLocks noGrp="1"/>
          </p:cNvSpPr>
          <p:nvPr>
            <p:ph idx="1"/>
          </p:nvPr>
        </p:nvSpPr>
        <p:spPr>
          <a:xfrm>
            <a:off x="838200" y="1514476"/>
            <a:ext cx="10515600" cy="5135706"/>
          </a:xfrm>
          <a:solidFill>
            <a:srgbClr val="FFFF00"/>
          </a:solidFill>
        </p:spPr>
        <p:txBody>
          <a:bodyPr>
            <a:noAutofit/>
          </a:bodyPr>
          <a:lstStyle/>
          <a:p>
            <a:pPr algn="just"/>
            <a:r>
              <a:rPr lang="fr-CH" sz="3200" dirty="0"/>
              <a:t>Planification de la gare de </a:t>
            </a:r>
            <a:r>
              <a:rPr lang="fr-CH" sz="3200" dirty="0" err="1"/>
              <a:t>Samedan</a:t>
            </a:r>
            <a:r>
              <a:rPr lang="fr-CH" sz="3200" dirty="0"/>
              <a:t> par un plan d’affectation spécial (PAS) dont la question est de savoir si ce plan déroge au droit supérieur démocratiquement voté.</a:t>
            </a:r>
          </a:p>
          <a:p>
            <a:pPr algn="just"/>
            <a:r>
              <a:rPr lang="fr-CH" sz="3200" dirty="0"/>
              <a:t>L’art. 2 al. 1 LAT interdit de planifier au moyen de PAS ponctuels, sans que ceux-ci ne soient coordonnés entre eux. En principe, la hiérarchie des instruments prévus par l’AT doit être respecté. Le législateur cantonal ne peut que restreindre et pas accroître les dérogations admises par le droit fédéral.</a:t>
            </a:r>
          </a:p>
          <a:p>
            <a:pPr algn="just"/>
            <a:r>
              <a:rPr lang="fr-CH" sz="3200" dirty="0"/>
              <a:t>Même si l’autorité qui approuve les plans inférieurs et supérieurs est la même, le plan supérieur ne peut pas être vidé de sa substance.</a:t>
            </a:r>
          </a:p>
        </p:txBody>
      </p:sp>
    </p:spTree>
    <p:extLst>
      <p:ext uri="{BB962C8B-B14F-4D97-AF65-F5344CB8AC3E}">
        <p14:creationId xmlns:p14="http://schemas.microsoft.com/office/powerpoint/2010/main" val="78476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planification (</a:t>
            </a:r>
            <a:r>
              <a:rPr lang="fr-CH" b="1" dirty="0">
                <a:solidFill>
                  <a:schemeClr val="accent2"/>
                </a:solidFill>
              </a:rPr>
              <a:t>1C_237/21 et 1C_131/2021 du 4.1.23</a:t>
            </a:r>
            <a:r>
              <a:rPr lang="fr-CH" b="1" dirty="0"/>
              <a:t>)</a:t>
            </a:r>
          </a:p>
        </p:txBody>
      </p:sp>
      <p:sp>
        <p:nvSpPr>
          <p:cNvPr id="3" name="Espace réservé du contenu 2"/>
          <p:cNvSpPr>
            <a:spLocks noGrp="1"/>
          </p:cNvSpPr>
          <p:nvPr>
            <p:ph idx="1"/>
          </p:nvPr>
        </p:nvSpPr>
        <p:spPr>
          <a:xfrm>
            <a:off x="838200" y="1514476"/>
            <a:ext cx="10515600" cy="4662488"/>
          </a:xfrm>
        </p:spPr>
        <p:txBody>
          <a:bodyPr>
            <a:noAutofit/>
          </a:bodyPr>
          <a:lstStyle/>
          <a:p>
            <a:pPr algn="just"/>
            <a:endParaRPr lang="fr-CH" sz="3200" dirty="0"/>
          </a:p>
          <a:p>
            <a:pPr algn="just"/>
            <a:r>
              <a:rPr lang="fr-CH" sz="3200" dirty="0"/>
              <a:t>Plan d’affectation cantonal du Haut Plateau du Creux du Van. Deux recours rejetés par le TF déposés par </a:t>
            </a:r>
            <a:r>
              <a:rPr lang="fr-CH" sz="3200" dirty="0" err="1"/>
              <a:t>Helvetia</a:t>
            </a:r>
            <a:r>
              <a:rPr lang="fr-CH" sz="3200" dirty="0"/>
              <a:t> </a:t>
            </a:r>
            <a:r>
              <a:rPr lang="fr-CH" sz="3200" dirty="0" err="1"/>
              <a:t>Nostra</a:t>
            </a:r>
            <a:r>
              <a:rPr lang="fr-CH" sz="3200" dirty="0"/>
              <a:t> un contre la partie vaudoise du plan et un contre la partie neuchâteloise du plan.</a:t>
            </a:r>
          </a:p>
          <a:p>
            <a:pPr algn="just"/>
            <a:r>
              <a:rPr lang="fr-CH" sz="3200" dirty="0"/>
              <a:t>Pas de violation du principe de coordination du fait que le catalogue de mesures-nature sera adopté ultérieurement au PAC.</a:t>
            </a:r>
          </a:p>
          <a:p>
            <a:pPr algn="just"/>
            <a:r>
              <a:rPr lang="fr-CH" sz="3200" dirty="0"/>
              <a:t>Pas de pesée des intérêts contraire au droit fédéral selon l’art. 6 al. 1 LPN.</a:t>
            </a:r>
          </a:p>
        </p:txBody>
      </p:sp>
    </p:spTree>
    <p:extLst>
      <p:ext uri="{BB962C8B-B14F-4D97-AF65-F5344CB8AC3E}">
        <p14:creationId xmlns:p14="http://schemas.microsoft.com/office/powerpoint/2010/main" val="105104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planification (</a:t>
            </a:r>
            <a:r>
              <a:rPr lang="fr-CH" b="1" dirty="0">
                <a:solidFill>
                  <a:schemeClr val="accent2"/>
                </a:solidFill>
              </a:rPr>
              <a:t>1C_35/2022 du 23.11.22</a:t>
            </a:r>
            <a:r>
              <a:rPr lang="fr-CH" b="1" dirty="0"/>
              <a:t>)</a:t>
            </a:r>
          </a:p>
        </p:txBody>
      </p:sp>
      <p:sp>
        <p:nvSpPr>
          <p:cNvPr id="3" name="Espace réservé du contenu 2"/>
          <p:cNvSpPr>
            <a:spLocks noGrp="1"/>
          </p:cNvSpPr>
          <p:nvPr>
            <p:ph idx="1"/>
          </p:nvPr>
        </p:nvSpPr>
        <p:spPr>
          <a:xfrm>
            <a:off x="838200" y="1514476"/>
            <a:ext cx="10515600" cy="4662488"/>
          </a:xfrm>
        </p:spPr>
        <p:txBody>
          <a:bodyPr>
            <a:noAutofit/>
          </a:bodyPr>
          <a:lstStyle/>
          <a:p>
            <a:pPr algn="just"/>
            <a:r>
              <a:rPr lang="fr-CH" sz="2400" dirty="0"/>
              <a:t>Ordonnance </a:t>
            </a:r>
            <a:r>
              <a:rPr lang="fr-CH" sz="2400" dirty="0" err="1"/>
              <a:t>thurgovienne</a:t>
            </a:r>
            <a:r>
              <a:rPr lang="fr-CH" sz="2400" dirty="0"/>
              <a:t> sur les petites entités urbanisées (</a:t>
            </a:r>
            <a:r>
              <a:rPr lang="fr-CH" sz="2400" dirty="0" err="1"/>
              <a:t>Kleinsiedlungsverordnung</a:t>
            </a:r>
            <a:r>
              <a:rPr lang="fr-CH" sz="2400" dirty="0"/>
              <a:t>) - </a:t>
            </a:r>
            <a:r>
              <a:rPr lang="fr-CH" sz="2400" dirty="0" err="1"/>
              <a:t>Kemmental</a:t>
            </a:r>
            <a:r>
              <a:rPr lang="fr-CH" sz="2400" dirty="0"/>
              <a:t>. Parcelle partiellement en zone de hameau (KSV) et partiellement en zone agricole avec procédure d’autorisation de construire pendante. Bordure d’un biotope humide d’importance nationale. Art. 7 KSV qui prévoit l’application du nouveau régime aux procédures d’autorisation de construire en cours.</a:t>
            </a:r>
          </a:p>
          <a:p>
            <a:pPr algn="just"/>
            <a:r>
              <a:rPr lang="fr-CH" sz="2400" dirty="0"/>
              <a:t>Recours contre le plan d’affectation recevable. La pratique de considérer jusqu’à ce jour tous les secteurs dévolus à ce type de zones comme des zones à bâtir était contraire au droit fédéral (rappel de jurisprudence 33 OAT). Compétence du Conseil d’Etat reconnue par le TF.</a:t>
            </a:r>
          </a:p>
          <a:p>
            <a:pPr algn="just"/>
            <a:r>
              <a:rPr lang="fr-CH" sz="2400" dirty="0"/>
              <a:t>Pas de violation de l’autonomie communale et possibilité de fonder cette mesure législative aussi sur l’art. 36 al. 2 LAT (analogie avec la zone réservée). Application immédiate du nouveau décret admise par le TF.</a:t>
            </a:r>
          </a:p>
          <a:p>
            <a:pPr algn="just"/>
            <a:endParaRPr lang="fr-CH" sz="2400" dirty="0"/>
          </a:p>
          <a:p>
            <a:pPr algn="just"/>
            <a:endParaRPr lang="fr-CH" sz="3200" dirty="0"/>
          </a:p>
        </p:txBody>
      </p:sp>
    </p:spTree>
    <p:extLst>
      <p:ext uri="{BB962C8B-B14F-4D97-AF65-F5344CB8AC3E}">
        <p14:creationId xmlns:p14="http://schemas.microsoft.com/office/powerpoint/2010/main" val="191363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planification (</a:t>
            </a:r>
            <a:r>
              <a:rPr lang="fr-CH" b="1" dirty="0">
                <a:solidFill>
                  <a:srgbClr val="00B050"/>
                </a:solidFill>
              </a:rPr>
              <a:t>1C_609/2021 du 21.12.22</a:t>
            </a:r>
            <a:r>
              <a:rPr lang="fr-CH" b="1" dirty="0"/>
              <a:t>)</a:t>
            </a:r>
          </a:p>
        </p:txBody>
      </p:sp>
      <p:sp>
        <p:nvSpPr>
          <p:cNvPr id="3" name="Espace réservé du contenu 2"/>
          <p:cNvSpPr>
            <a:spLocks noGrp="1"/>
          </p:cNvSpPr>
          <p:nvPr>
            <p:ph idx="1"/>
          </p:nvPr>
        </p:nvSpPr>
        <p:spPr>
          <a:xfrm>
            <a:off x="838200" y="1514476"/>
            <a:ext cx="10515600" cy="4662488"/>
          </a:xfrm>
          <a:ln>
            <a:noFill/>
          </a:ln>
        </p:spPr>
        <p:txBody>
          <a:bodyPr>
            <a:noAutofit/>
          </a:bodyPr>
          <a:lstStyle/>
          <a:p>
            <a:pPr algn="just"/>
            <a:r>
              <a:rPr lang="fr-CH" sz="3000" dirty="0"/>
              <a:t>Révision du plan d’aménagement local de la Commune de St-Aubin. Recours en matière de droit public admis au motif que la parcelle No 112 a été rendue inconstructible pour un motif de protection du site construit.</a:t>
            </a:r>
          </a:p>
          <a:p>
            <a:pPr algn="just"/>
            <a:r>
              <a:rPr lang="fr-CH" sz="3000" dirty="0"/>
              <a:t>Examen de la pesée des intérêts effectué par l’autorité et constat du Tribunal fédéral selon lequel cette pesée est incomplète ce qui conduit à l’admission du recours. Le résultat de la pesée des intérêts ne ressort pas de la décision attaquée (on ne sait pas pourquoi la parcelle doit être maintenue inconstructible, ni pourquoi sa constructibilité devrait être maintenue).</a:t>
            </a:r>
          </a:p>
        </p:txBody>
      </p:sp>
    </p:spTree>
    <p:extLst>
      <p:ext uri="{BB962C8B-B14F-4D97-AF65-F5344CB8AC3E}">
        <p14:creationId xmlns:p14="http://schemas.microsoft.com/office/powerpoint/2010/main" val="388707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planification (</a:t>
            </a:r>
            <a:r>
              <a:rPr lang="fr-CH" b="1" dirty="0">
                <a:solidFill>
                  <a:schemeClr val="accent2"/>
                </a:solidFill>
              </a:rPr>
              <a:t>1C_368/2020 du 21.12.22</a:t>
            </a:r>
            <a:r>
              <a:rPr lang="fr-CH" b="1" dirty="0"/>
              <a:t>)</a:t>
            </a:r>
          </a:p>
        </p:txBody>
      </p:sp>
      <p:sp>
        <p:nvSpPr>
          <p:cNvPr id="3" name="Espace réservé du contenu 2"/>
          <p:cNvSpPr>
            <a:spLocks noGrp="1"/>
          </p:cNvSpPr>
          <p:nvPr>
            <p:ph idx="1"/>
          </p:nvPr>
        </p:nvSpPr>
        <p:spPr>
          <a:xfrm>
            <a:off x="838200" y="1514476"/>
            <a:ext cx="10515600" cy="4662488"/>
          </a:xfrm>
        </p:spPr>
        <p:txBody>
          <a:bodyPr>
            <a:noAutofit/>
          </a:bodyPr>
          <a:lstStyle/>
          <a:p>
            <a:pPr algn="just"/>
            <a:r>
              <a:rPr lang="fr-CH" sz="3000" dirty="0"/>
              <a:t>Recours en matière de droit public déposé par plusieurs associations de protection de la nature à l’encontre d’un plan d’extraction et d’une autorisation d’exploiter une gravière (carrière du </a:t>
            </a:r>
            <a:r>
              <a:rPr lang="fr-CH" sz="3000" dirty="0" err="1"/>
              <a:t>Mormont</a:t>
            </a:r>
            <a:r>
              <a:rPr lang="fr-CH" sz="3000" dirty="0"/>
              <a:t>) visant à une extension de l’exploitation.</a:t>
            </a:r>
          </a:p>
          <a:p>
            <a:pPr algn="just"/>
            <a:r>
              <a:rPr lang="fr-CH" sz="3000" dirty="0"/>
              <a:t>Recours partiellement admis du fait que le préavis de la CFNP relatif à la conservation d’un «</a:t>
            </a:r>
            <a:r>
              <a:rPr lang="fr-CH" sz="3000" i="1" dirty="0"/>
              <a:t>cordon paysager formant un pont partiellement boisé entre le secteur de la carrière actuellement exploité et l’extension prévue</a:t>
            </a:r>
            <a:r>
              <a:rPr lang="fr-CH" sz="3000" dirty="0"/>
              <a:t>». n’a pas été intégré au sein de la décision, relativisant du même coup le caractère obligatoire de ce préavis. Pesée des intérêts à revoir en fonction du préavis.</a:t>
            </a:r>
          </a:p>
        </p:txBody>
      </p:sp>
    </p:spTree>
    <p:extLst>
      <p:ext uri="{BB962C8B-B14F-4D97-AF65-F5344CB8AC3E}">
        <p14:creationId xmlns:p14="http://schemas.microsoft.com/office/powerpoint/2010/main" val="279994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planification (</a:t>
            </a:r>
            <a:r>
              <a:rPr lang="fr-CH" b="1" dirty="0">
                <a:solidFill>
                  <a:srgbClr val="00B050"/>
                </a:solidFill>
              </a:rPr>
              <a:t>1C_142/2022 du 7.6.23</a:t>
            </a:r>
            <a:r>
              <a:rPr lang="fr-CH" b="1" dirty="0"/>
              <a:t>)</a:t>
            </a:r>
          </a:p>
        </p:txBody>
      </p:sp>
      <p:sp>
        <p:nvSpPr>
          <p:cNvPr id="3" name="Espace réservé du contenu 2"/>
          <p:cNvSpPr>
            <a:spLocks noGrp="1"/>
          </p:cNvSpPr>
          <p:nvPr>
            <p:ph idx="1"/>
          </p:nvPr>
        </p:nvSpPr>
        <p:spPr>
          <a:xfrm>
            <a:off x="838200" y="1514476"/>
            <a:ext cx="10515600" cy="4662488"/>
          </a:xfrm>
        </p:spPr>
        <p:txBody>
          <a:bodyPr>
            <a:noAutofit/>
          </a:bodyPr>
          <a:lstStyle/>
          <a:p>
            <a:pPr algn="just"/>
            <a:r>
              <a:rPr lang="fr-CH" sz="3200" dirty="0"/>
              <a:t>le Tribunal cantonal n'a pas versé dans l'arbitraire en considérant que le </a:t>
            </a:r>
            <a:r>
              <a:rPr lang="fr-CH" sz="3200" i="1" dirty="0"/>
              <a:t>dies a quo</a:t>
            </a:r>
            <a:r>
              <a:rPr lang="fr-CH" sz="3200" dirty="0"/>
              <a:t> du délai de cinq ans de l'art. 46 </a:t>
            </a:r>
            <a:r>
              <a:rPr lang="fr-CH" sz="3200" dirty="0" err="1"/>
              <a:t>aLATC</a:t>
            </a:r>
            <a:r>
              <a:rPr lang="fr-CH" sz="3200" dirty="0"/>
              <a:t> avait débuté dès l'approbation préalable de la zone réservée par l'autorité cantonale compétente en application de l'art. 61 </a:t>
            </a:r>
            <a:r>
              <a:rPr lang="fr-CH" sz="3200" dirty="0" err="1"/>
              <a:t>aLATC</a:t>
            </a:r>
            <a:r>
              <a:rPr lang="fr-CH" sz="3200" dirty="0"/>
              <a:t>, de sorte que le délai de cinq ans était échu lorsque la prolongation de la zone réservée a été soumise à l'enquête publique du 16 octobre au 16 novembre </a:t>
            </a:r>
            <a:r>
              <a:rPr lang="fr-CH" sz="3200" dirty="0" smtClean="0"/>
              <a:t>2020 (</a:t>
            </a:r>
            <a:r>
              <a:rPr lang="fr-CH" sz="3200" dirty="0" err="1" smtClean="0"/>
              <a:t>consid</a:t>
            </a:r>
            <a:r>
              <a:rPr lang="fr-CH" sz="3200" dirty="0" smtClean="0"/>
              <a:t>. 2.5)</a:t>
            </a:r>
            <a:r>
              <a:rPr lang="fr-CH" sz="3000" dirty="0" smtClean="0"/>
              <a:t>.</a:t>
            </a:r>
            <a:endParaRPr lang="fr-CH" sz="3000" dirty="0"/>
          </a:p>
          <a:p>
            <a:pPr algn="just"/>
            <a:r>
              <a:rPr lang="fr-CH" sz="3000" dirty="0"/>
              <a:t>La suite ?</a:t>
            </a:r>
          </a:p>
        </p:txBody>
      </p:sp>
    </p:spTree>
    <p:extLst>
      <p:ext uri="{BB962C8B-B14F-4D97-AF65-F5344CB8AC3E}">
        <p14:creationId xmlns:p14="http://schemas.microsoft.com/office/powerpoint/2010/main" val="315345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En zone à bâtir/RS (</a:t>
            </a:r>
            <a:r>
              <a:rPr lang="fr-CH" b="1" dirty="0">
                <a:solidFill>
                  <a:schemeClr val="accent2"/>
                </a:solidFill>
              </a:rPr>
              <a:t>1C_626/2020 du 17.6.22</a:t>
            </a:r>
            <a:r>
              <a:rPr lang="fr-CH" b="1" dirty="0"/>
              <a:t>)</a:t>
            </a:r>
          </a:p>
        </p:txBody>
      </p:sp>
      <p:sp>
        <p:nvSpPr>
          <p:cNvPr id="3" name="Espace réservé du contenu 2"/>
          <p:cNvSpPr>
            <a:spLocks noGrp="1"/>
          </p:cNvSpPr>
          <p:nvPr>
            <p:ph idx="1"/>
          </p:nvPr>
        </p:nvSpPr>
        <p:spPr>
          <a:xfrm>
            <a:off x="838200" y="1825625"/>
            <a:ext cx="10515600" cy="4560888"/>
          </a:xfrm>
          <a:solidFill>
            <a:srgbClr val="FFFF00"/>
          </a:solidFill>
        </p:spPr>
        <p:txBody>
          <a:bodyPr>
            <a:noAutofit/>
          </a:bodyPr>
          <a:lstStyle/>
          <a:p>
            <a:pPr algn="just"/>
            <a:r>
              <a:rPr lang="fr-CH" dirty="0"/>
              <a:t>Arrêt tessinois (Minusio) en matière de résidences secondaires qui précise quelles sont les conditions pour admettre une démolition/reconstruction au sens de l’art. 11 al. 2 LRS.</a:t>
            </a:r>
          </a:p>
          <a:p>
            <a:pPr algn="just"/>
            <a:r>
              <a:rPr lang="fr-CH" dirty="0"/>
              <a:t>Le Tribunal a cassé le permis de construire communal en considérant que les bâtiments anciens et nouveaux ne présentaient pas une identité suffisante du point de vue architecturale et esthétique.</a:t>
            </a:r>
          </a:p>
          <a:p>
            <a:pPr algn="just"/>
            <a:r>
              <a:rPr lang="fr-CH" dirty="0"/>
              <a:t>Le critère de la ressemblance architecturale ou esthétique n’est pas pertinent pour ce qui concerne l’art. 11 al. 2 LRS. On considère seulement le critère de la SUP et du nombre de logements affectés en résidence secondaire et l’incidence spatiale de la construction. Recours admis.</a:t>
            </a:r>
          </a:p>
        </p:txBody>
      </p:sp>
    </p:spTree>
    <p:extLst>
      <p:ext uri="{BB962C8B-B14F-4D97-AF65-F5344CB8AC3E}">
        <p14:creationId xmlns:p14="http://schemas.microsoft.com/office/powerpoint/2010/main" val="340127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2438400" y="684214"/>
            <a:ext cx="7315200" cy="942975"/>
          </a:xfrm>
        </p:spPr>
        <p:txBody>
          <a:bodyPr/>
          <a:lstStyle/>
          <a:p>
            <a:pPr eaLnBrk="1" hangingPunct="1"/>
            <a:r>
              <a:rPr lang="fr-FR" b="1">
                <a:latin typeface="Arial" charset="0"/>
                <a:ea typeface="ＭＳ Ｐゴシック" charset="0"/>
              </a:rPr>
              <a:t>Introduction</a:t>
            </a:r>
          </a:p>
        </p:txBody>
      </p:sp>
      <p:sp>
        <p:nvSpPr>
          <p:cNvPr id="16386" name="Espace réservé du contenu 2"/>
          <p:cNvSpPr>
            <a:spLocks noGrp="1"/>
          </p:cNvSpPr>
          <p:nvPr>
            <p:ph idx="1"/>
          </p:nvPr>
        </p:nvSpPr>
        <p:spPr>
          <a:xfrm>
            <a:off x="2438400" y="1968501"/>
            <a:ext cx="7315200" cy="4340225"/>
          </a:xfrm>
        </p:spPr>
        <p:txBody>
          <a:bodyPr/>
          <a:lstStyle/>
          <a:p>
            <a:pPr algn="just"/>
            <a:r>
              <a:rPr lang="fr-FR" sz="2600" dirty="0">
                <a:latin typeface="Arial" charset="0"/>
                <a:ea typeface="ＭＳ Ｐゴシック" charset="0"/>
              </a:rPr>
              <a:t>Arrêts publiés sur le site du TF (plage temporelle indicative: de mi-août 2022 à mi-août 2023 </a:t>
            </a:r>
            <a:r>
              <a:rPr lang="mr-IN" sz="2600" dirty="0">
                <a:latin typeface="Arial" charset="0"/>
                <a:ea typeface="ＭＳ Ｐゴシック" charset="0"/>
              </a:rPr>
              <a:t>…</a:t>
            </a:r>
            <a:r>
              <a:rPr lang="fr-CH" sz="2600" dirty="0">
                <a:latin typeface="Arial" charset="0"/>
                <a:ea typeface="ＭＳ Ｐゴシック" charset="0"/>
              </a:rPr>
              <a:t> </a:t>
            </a:r>
            <a:r>
              <a:rPr lang="fr-FR" sz="2600" dirty="0">
                <a:latin typeface="Arial" charset="0"/>
                <a:ea typeface="ＭＳ Ｐゴシック" charset="0"/>
              </a:rPr>
              <a:t>et plus si affinités).</a:t>
            </a:r>
          </a:p>
          <a:p>
            <a:pPr algn="just"/>
            <a:endParaRPr lang="fr-FR" sz="2600" dirty="0">
              <a:latin typeface="Arial" charset="0"/>
              <a:ea typeface="ＭＳ Ｐゴシック" charset="0"/>
            </a:endParaRPr>
          </a:p>
          <a:p>
            <a:pPr algn="just"/>
            <a:r>
              <a:rPr lang="fr-FR" sz="2600" dirty="0">
                <a:latin typeface="Arial" charset="0"/>
                <a:ea typeface="ＭＳ Ｐゴシック" charset="0"/>
              </a:rPr>
              <a:t>En principe à 5 juges.</a:t>
            </a:r>
          </a:p>
          <a:p>
            <a:pPr algn="just"/>
            <a:endParaRPr lang="fr-FR" sz="2600" dirty="0">
              <a:latin typeface="Arial" charset="0"/>
              <a:ea typeface="ＭＳ Ｐゴシック" charset="0"/>
            </a:endParaRPr>
          </a:p>
          <a:p>
            <a:pPr algn="just"/>
            <a:r>
              <a:rPr lang="fr-FR" sz="2600" dirty="0">
                <a:latin typeface="Arial" charset="0"/>
                <a:ea typeface="ＭＳ Ｐゴシック" charset="0"/>
              </a:rPr>
              <a:t>Renvoi pour le surplus aux revues et aux contributions spécialisées (en particulier BR/DC et URP/DEP).</a:t>
            </a:r>
          </a:p>
        </p:txBody>
      </p:sp>
    </p:spTree>
    <p:extLst>
      <p:ext uri="{BB962C8B-B14F-4D97-AF65-F5344CB8AC3E}">
        <p14:creationId xmlns:p14="http://schemas.microsoft.com/office/powerpoint/2010/main" val="206817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En zone à bâtir/RS (</a:t>
            </a:r>
            <a:r>
              <a:rPr lang="fr-CH" b="1" dirty="0">
                <a:solidFill>
                  <a:schemeClr val="accent2"/>
                </a:solidFill>
              </a:rPr>
              <a:t>1C_242/2021 du 19.8.22</a:t>
            </a:r>
            <a:r>
              <a:rPr lang="fr-CH" b="1" dirty="0"/>
              <a:t>)</a:t>
            </a:r>
          </a:p>
        </p:txBody>
      </p:sp>
      <p:sp>
        <p:nvSpPr>
          <p:cNvPr id="3" name="Espace réservé du contenu 2"/>
          <p:cNvSpPr>
            <a:spLocks noGrp="1"/>
          </p:cNvSpPr>
          <p:nvPr>
            <p:ph idx="1"/>
          </p:nvPr>
        </p:nvSpPr>
        <p:spPr/>
        <p:txBody>
          <a:bodyPr>
            <a:noAutofit/>
          </a:bodyPr>
          <a:lstStyle/>
          <a:p>
            <a:pPr algn="just"/>
            <a:r>
              <a:rPr lang="fr-CH" sz="3000" dirty="0"/>
              <a:t>Permis de construire délivré à l’époque pour la construction d’un immeuble de 8 appartements aux Diablerets (</a:t>
            </a:r>
            <a:r>
              <a:rPr lang="fr-CH" sz="3000" dirty="0" err="1"/>
              <a:t>Ormont</a:t>
            </a:r>
            <a:r>
              <a:rPr lang="fr-CH" sz="3000" dirty="0"/>
              <a:t>-Dessus).</a:t>
            </a:r>
          </a:p>
          <a:p>
            <a:pPr algn="just"/>
            <a:r>
              <a:rPr lang="fr-CH" sz="3000" dirty="0"/>
              <a:t>Annulation du permis par le TF et renvoi aux autorités cantonales pour examen plus approfondi de la demande en résidences principales (1C_257/2018).</a:t>
            </a:r>
          </a:p>
          <a:p>
            <a:pPr algn="just"/>
            <a:r>
              <a:rPr lang="fr-CH" sz="3000" dirty="0"/>
              <a:t> Refus du permis par la cour cantonale du fait de l’absence d’augmentation de population pendant les dernières années, nonobstant 45 nouveaux permis de construire délivrés dans le village.</a:t>
            </a:r>
          </a:p>
        </p:txBody>
      </p:sp>
    </p:spTree>
    <p:extLst>
      <p:ext uri="{BB962C8B-B14F-4D97-AF65-F5344CB8AC3E}">
        <p14:creationId xmlns:p14="http://schemas.microsoft.com/office/powerpoint/2010/main" val="324129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En zone à bâtir/RS (</a:t>
            </a:r>
            <a:r>
              <a:rPr lang="fr-CH" b="1" dirty="0">
                <a:solidFill>
                  <a:schemeClr val="accent2"/>
                </a:solidFill>
              </a:rPr>
              <a:t>1C_242/2021 du 19.8.22</a:t>
            </a:r>
            <a:r>
              <a:rPr lang="fr-CH" b="1" dirty="0"/>
              <a:t>)</a:t>
            </a:r>
          </a:p>
        </p:txBody>
      </p:sp>
      <p:sp>
        <p:nvSpPr>
          <p:cNvPr id="3" name="Espace réservé du contenu 2"/>
          <p:cNvSpPr>
            <a:spLocks noGrp="1"/>
          </p:cNvSpPr>
          <p:nvPr>
            <p:ph idx="1"/>
          </p:nvPr>
        </p:nvSpPr>
        <p:spPr/>
        <p:txBody>
          <a:bodyPr>
            <a:noAutofit/>
          </a:bodyPr>
          <a:lstStyle/>
          <a:p>
            <a:pPr algn="just"/>
            <a:r>
              <a:rPr lang="fr-CH" sz="3000" dirty="0"/>
              <a:t>Selon le TF, il faut distinguer le </a:t>
            </a:r>
            <a:r>
              <a:rPr lang="fr-CH" sz="3000" dirty="0">
                <a:highlight>
                  <a:srgbClr val="FFFF00"/>
                </a:highlight>
              </a:rPr>
              <a:t>marché destiné à la vente, en l’occurrence effectivement saturé, et le marché destiné à la location</a:t>
            </a:r>
            <a:r>
              <a:rPr lang="fr-CH" sz="3000" dirty="0"/>
              <a:t>.</a:t>
            </a:r>
          </a:p>
          <a:p>
            <a:pPr algn="just"/>
            <a:r>
              <a:rPr lang="fr-CH" sz="3000" dirty="0"/>
              <a:t>Besoin de logements sujets à la location à cet endroit? Ce besoin n’est pas établi.</a:t>
            </a:r>
          </a:p>
          <a:p>
            <a:pPr algn="just"/>
            <a:r>
              <a:rPr lang="fr-CH" sz="3000" dirty="0"/>
              <a:t>Fournir des logements au centre des villages destinés à la location est dans les buts et principe de l’aménagement du territoire. Recours admis et permis validé.</a:t>
            </a:r>
          </a:p>
        </p:txBody>
      </p:sp>
    </p:spTree>
    <p:extLst>
      <p:ext uri="{BB962C8B-B14F-4D97-AF65-F5344CB8AC3E}">
        <p14:creationId xmlns:p14="http://schemas.microsoft.com/office/powerpoint/2010/main" val="247259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En zone à bâtir (</a:t>
            </a:r>
            <a:r>
              <a:rPr lang="fr-CH" b="1" dirty="0">
                <a:solidFill>
                  <a:schemeClr val="accent2"/>
                </a:solidFill>
              </a:rPr>
              <a:t>1C_212/2022 du 30.3.23</a:t>
            </a:r>
            <a:r>
              <a:rPr lang="fr-CH" b="1" dirty="0"/>
              <a:t>)</a:t>
            </a:r>
          </a:p>
        </p:txBody>
      </p:sp>
      <p:sp>
        <p:nvSpPr>
          <p:cNvPr id="3" name="Espace réservé du contenu 2"/>
          <p:cNvSpPr>
            <a:spLocks noGrp="1"/>
          </p:cNvSpPr>
          <p:nvPr>
            <p:ph idx="1"/>
          </p:nvPr>
        </p:nvSpPr>
        <p:spPr/>
        <p:txBody>
          <a:bodyPr>
            <a:noAutofit/>
          </a:bodyPr>
          <a:lstStyle/>
          <a:p>
            <a:pPr algn="just"/>
            <a:r>
              <a:rPr lang="fr-CH" dirty="0"/>
              <a:t>Recours d’</a:t>
            </a:r>
            <a:r>
              <a:rPr lang="fr-CH" dirty="0" err="1"/>
              <a:t>Helvetia</a:t>
            </a:r>
            <a:r>
              <a:rPr lang="fr-CH" dirty="0"/>
              <a:t> </a:t>
            </a:r>
            <a:r>
              <a:rPr lang="fr-CH" dirty="0" err="1"/>
              <a:t>Nostra</a:t>
            </a:r>
            <a:r>
              <a:rPr lang="fr-CH" dirty="0"/>
              <a:t> et de la Commune de Montreux contre un projet refusé par la Commune de Montreux pour construire une villa avec piscine dans le plan d’extension partiel (PEP) «Au </a:t>
            </a:r>
            <a:r>
              <a:rPr lang="fr-CH" dirty="0" err="1"/>
              <a:t>Vernex</a:t>
            </a:r>
            <a:r>
              <a:rPr lang="fr-CH" dirty="0"/>
              <a:t>» mais autorisé par la CDAP.</a:t>
            </a:r>
          </a:p>
          <a:p>
            <a:pPr algn="just"/>
            <a:r>
              <a:rPr lang="fr-CH" dirty="0"/>
              <a:t>Le sort du PGA de la Commune de Montreux a déjà fait jurisprudence (ATF 146 II 289).</a:t>
            </a:r>
          </a:p>
          <a:p>
            <a:pPr algn="just"/>
            <a:r>
              <a:rPr lang="fr-CH" dirty="0"/>
              <a:t>En l’occurrence, ni l’effet anticipé négatif des plans (nature potestative de la règle cantonale y afférente), ni la zone réservée décidée en cours de procédure, ne justifient de casser la décision de la CDAP. Pas de violation du droit cantonal ou de l’autonomie cantonale.</a:t>
            </a:r>
          </a:p>
          <a:p>
            <a:pPr algn="just"/>
            <a:endParaRPr lang="fr-CH" sz="3000" dirty="0"/>
          </a:p>
        </p:txBody>
      </p:sp>
    </p:spTree>
    <p:extLst>
      <p:ext uri="{BB962C8B-B14F-4D97-AF65-F5344CB8AC3E}">
        <p14:creationId xmlns:p14="http://schemas.microsoft.com/office/powerpoint/2010/main" val="369209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Les remontées mécaniques (</a:t>
            </a:r>
            <a:r>
              <a:rPr lang="fr-CH" b="1" dirty="0">
                <a:solidFill>
                  <a:schemeClr val="accent2"/>
                </a:solidFill>
              </a:rPr>
              <a:t>1C_567/2020 du 1.5.23</a:t>
            </a:r>
            <a:r>
              <a:rPr lang="fr-CH" b="1" dirty="0"/>
              <a:t>)</a:t>
            </a:r>
          </a:p>
        </p:txBody>
      </p:sp>
      <p:sp>
        <p:nvSpPr>
          <p:cNvPr id="3" name="Espace réservé du contenu 2"/>
          <p:cNvSpPr>
            <a:spLocks noGrp="1"/>
          </p:cNvSpPr>
          <p:nvPr>
            <p:ph idx="1"/>
          </p:nvPr>
        </p:nvSpPr>
        <p:spPr>
          <a:noFill/>
        </p:spPr>
        <p:txBody>
          <a:bodyPr>
            <a:normAutofit lnSpcReduction="10000"/>
          </a:bodyPr>
          <a:lstStyle/>
          <a:p>
            <a:pPr algn="just"/>
            <a:r>
              <a:rPr lang="fr-CH" dirty="0"/>
              <a:t>PAP et concession pour une installation de remontées mécaniques dans les Grisons (St-Moritz).</a:t>
            </a:r>
          </a:p>
          <a:p>
            <a:pPr algn="just"/>
            <a:r>
              <a:rPr lang="fr-CH" dirty="0"/>
              <a:t>Nécessité d’un défrichement, d’une traversée d’un ERE et atteinte au paysage et aux sites protégés.</a:t>
            </a:r>
          </a:p>
          <a:p>
            <a:pPr algn="just"/>
            <a:r>
              <a:rPr lang="fr-CH" dirty="0"/>
              <a:t>Tâche fédérale selon la LPN et nécessité d’une pesée complète des intérêts en lien notamment avec l’examen de différentes variantes pour minimiser l’impact sur l’environnement et le paysage.</a:t>
            </a:r>
          </a:p>
          <a:p>
            <a:pPr algn="just"/>
            <a:r>
              <a:rPr lang="fr-CH" dirty="0"/>
              <a:t>Annulation par le TF de la décision du TAF et de la décision de l’OFT pour défaut d’examen sérieux des variantes, violation de la </a:t>
            </a:r>
            <a:r>
              <a:rPr lang="fr-CH" dirty="0" err="1"/>
              <a:t>LEaux</a:t>
            </a:r>
            <a:r>
              <a:rPr lang="fr-CH" dirty="0"/>
              <a:t> et défaut d’avoir apporté la preuve du fait que le projet respectait les règles relatives à la protection des droits des personnes handicapées.</a:t>
            </a:r>
          </a:p>
          <a:p>
            <a:pPr algn="just"/>
            <a:endParaRPr lang="fr-CH" dirty="0"/>
          </a:p>
        </p:txBody>
      </p:sp>
    </p:spTree>
    <p:extLst>
      <p:ext uri="{BB962C8B-B14F-4D97-AF65-F5344CB8AC3E}">
        <p14:creationId xmlns:p14="http://schemas.microsoft.com/office/powerpoint/2010/main" val="2655346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Hors zone à bâtir (</a:t>
            </a:r>
            <a:r>
              <a:rPr lang="fr-CH" b="1" dirty="0">
                <a:solidFill>
                  <a:schemeClr val="accent2"/>
                </a:solidFill>
              </a:rPr>
              <a:t>1C_18/2022 du 9.5.23</a:t>
            </a:r>
            <a:r>
              <a:rPr lang="fr-CH" b="1" dirty="0"/>
              <a:t>)</a:t>
            </a:r>
          </a:p>
        </p:txBody>
      </p:sp>
      <p:sp>
        <p:nvSpPr>
          <p:cNvPr id="3" name="Espace réservé du contenu 2"/>
          <p:cNvSpPr>
            <a:spLocks noGrp="1"/>
          </p:cNvSpPr>
          <p:nvPr>
            <p:ph idx="1"/>
          </p:nvPr>
        </p:nvSpPr>
        <p:spPr/>
        <p:txBody>
          <a:bodyPr>
            <a:noAutofit/>
          </a:bodyPr>
          <a:lstStyle/>
          <a:p>
            <a:pPr algn="just"/>
            <a:r>
              <a:rPr lang="fr-CH" dirty="0" err="1"/>
              <a:t>Essertines</a:t>
            </a:r>
            <a:r>
              <a:rPr lang="fr-CH" dirty="0"/>
              <a:t> sur Rolle. Centre équestre des </a:t>
            </a:r>
            <a:r>
              <a:rPr lang="fr-CH" dirty="0" err="1"/>
              <a:t>Dudes</a:t>
            </a:r>
            <a:r>
              <a:rPr lang="fr-CH" dirty="0"/>
              <a:t>. Recours déposé contre des aménagements effectués pour partie sans autorisation. Plan partiel d’affectation des </a:t>
            </a:r>
            <a:r>
              <a:rPr lang="fr-CH" dirty="0" err="1"/>
              <a:t>Dudes</a:t>
            </a:r>
            <a:r>
              <a:rPr lang="fr-CH" dirty="0"/>
              <a:t>.</a:t>
            </a:r>
          </a:p>
          <a:p>
            <a:pPr algn="just"/>
            <a:r>
              <a:rPr lang="fr-CH" dirty="0">
                <a:highlight>
                  <a:srgbClr val="FFFF00"/>
                </a:highlight>
              </a:rPr>
              <a:t>Nonobstant le caractère irrecevable des nouvelles pièces déposées, le Tribunal fédéral prend quand même connaissance des photos disponibles sur </a:t>
            </a:r>
            <a:r>
              <a:rPr lang="fr-CH" dirty="0" err="1">
                <a:highlight>
                  <a:srgbClr val="FFFF00"/>
                </a:highlight>
              </a:rPr>
              <a:t>swisstopo.ch</a:t>
            </a:r>
            <a:r>
              <a:rPr lang="fr-CH" dirty="0"/>
              <a:t>.</a:t>
            </a:r>
          </a:p>
          <a:p>
            <a:pPr algn="just"/>
            <a:r>
              <a:rPr lang="fr-CH" dirty="0"/>
              <a:t>Conformité au plan de trois abris pour chevaux. Même si la construction est conforme au PPA, elle doit encore se révéler nécessaire vu que l’on se situe en zone agricole.</a:t>
            </a:r>
          </a:p>
          <a:p>
            <a:pPr algn="just"/>
            <a:r>
              <a:rPr lang="fr-CH" dirty="0"/>
              <a:t>Recours de l’association voisine rejeté.</a:t>
            </a:r>
          </a:p>
          <a:p>
            <a:pPr algn="just"/>
            <a:endParaRPr lang="fr-CH" sz="3000" dirty="0"/>
          </a:p>
        </p:txBody>
      </p:sp>
    </p:spTree>
    <p:extLst>
      <p:ext uri="{BB962C8B-B14F-4D97-AF65-F5344CB8AC3E}">
        <p14:creationId xmlns:p14="http://schemas.microsoft.com/office/powerpoint/2010/main" val="3834963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Les antennes (</a:t>
            </a:r>
            <a:r>
              <a:rPr lang="fr-CH" b="1" dirty="0">
                <a:solidFill>
                  <a:schemeClr val="accent2"/>
                </a:solidFill>
              </a:rPr>
              <a:t>1C_100/2021 du 14.2.23</a:t>
            </a:r>
            <a:r>
              <a:rPr lang="fr-CH" b="1" dirty="0"/>
              <a:t>)</a:t>
            </a:r>
          </a:p>
        </p:txBody>
      </p:sp>
      <p:sp>
        <p:nvSpPr>
          <p:cNvPr id="3" name="Espace réservé du contenu 2"/>
          <p:cNvSpPr>
            <a:spLocks noGrp="1"/>
          </p:cNvSpPr>
          <p:nvPr>
            <p:ph idx="1"/>
          </p:nvPr>
        </p:nvSpPr>
        <p:spPr>
          <a:noFill/>
        </p:spPr>
        <p:txBody>
          <a:bodyPr/>
          <a:lstStyle/>
          <a:p>
            <a:pPr algn="just"/>
            <a:r>
              <a:rPr lang="fr-CH" dirty="0"/>
              <a:t>Arrêt «classique» faisant 19 pages sur une antenne de téléphonie mobile. Application de l’ORNI.</a:t>
            </a:r>
          </a:p>
          <a:p>
            <a:pPr algn="just"/>
            <a:r>
              <a:rPr lang="fr-CH" dirty="0"/>
              <a:t>Cf. l’arrêt pour plus d’informations.</a:t>
            </a:r>
          </a:p>
        </p:txBody>
      </p:sp>
    </p:spTree>
    <p:extLst>
      <p:ext uri="{BB962C8B-B14F-4D97-AF65-F5344CB8AC3E}">
        <p14:creationId xmlns:p14="http://schemas.microsoft.com/office/powerpoint/2010/main" val="418157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L’eau (</a:t>
            </a:r>
            <a:r>
              <a:rPr lang="fr-CH" b="1" dirty="0">
                <a:solidFill>
                  <a:srgbClr val="00B050"/>
                </a:solidFill>
              </a:rPr>
              <a:t>1C_539/2021 du 15.11.22</a:t>
            </a:r>
            <a:r>
              <a:rPr lang="fr-CH" b="1" dirty="0"/>
              <a:t>)</a:t>
            </a:r>
          </a:p>
        </p:txBody>
      </p:sp>
      <p:sp>
        <p:nvSpPr>
          <p:cNvPr id="3" name="Espace réservé du contenu 2"/>
          <p:cNvSpPr>
            <a:spLocks noGrp="1"/>
          </p:cNvSpPr>
          <p:nvPr>
            <p:ph idx="1"/>
          </p:nvPr>
        </p:nvSpPr>
        <p:spPr/>
        <p:txBody>
          <a:bodyPr>
            <a:normAutofit/>
          </a:bodyPr>
          <a:lstStyle/>
          <a:p>
            <a:pPr algn="just"/>
            <a:r>
              <a:rPr lang="fr-CH" dirty="0"/>
              <a:t>Décision </a:t>
            </a:r>
            <a:r>
              <a:rPr lang="fr-CH" dirty="0" err="1"/>
              <a:t>constatatoire</a:t>
            </a:r>
            <a:r>
              <a:rPr lang="fr-CH" dirty="0"/>
              <a:t> qui rattache au domaine public d’un ruisseau cassée par le TF pour violation du droit d’être entendu (SG).</a:t>
            </a:r>
          </a:p>
          <a:p>
            <a:pPr algn="just"/>
            <a:r>
              <a:rPr lang="fr-CH" dirty="0"/>
              <a:t>Pas de violation de l’art. 6 CEDH.</a:t>
            </a:r>
          </a:p>
          <a:p>
            <a:pPr algn="just"/>
            <a:r>
              <a:rPr lang="fr-CH" dirty="0"/>
              <a:t>Sur le fond, application correcte des normes relatives à la propriété des eaux mais violation confirmée du droit d’être entendu.</a:t>
            </a:r>
          </a:p>
        </p:txBody>
      </p:sp>
    </p:spTree>
    <p:extLst>
      <p:ext uri="{BB962C8B-B14F-4D97-AF65-F5344CB8AC3E}">
        <p14:creationId xmlns:p14="http://schemas.microsoft.com/office/powerpoint/2010/main" val="1727203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L’eau (</a:t>
            </a:r>
            <a:r>
              <a:rPr lang="fr-CH" b="1" dirty="0">
                <a:solidFill>
                  <a:srgbClr val="FF0000"/>
                </a:solidFill>
              </a:rPr>
              <a:t>5A_420/2022 du 8.12.22</a:t>
            </a:r>
            <a:r>
              <a:rPr lang="fr-CH" b="1" dirty="0"/>
              <a:t>)</a:t>
            </a:r>
          </a:p>
        </p:txBody>
      </p:sp>
      <p:sp>
        <p:nvSpPr>
          <p:cNvPr id="3" name="Espace réservé du contenu 2"/>
          <p:cNvSpPr>
            <a:spLocks noGrp="1"/>
          </p:cNvSpPr>
          <p:nvPr>
            <p:ph idx="1"/>
          </p:nvPr>
        </p:nvSpPr>
        <p:spPr>
          <a:xfrm>
            <a:off x="838200" y="1454727"/>
            <a:ext cx="10515600" cy="4722236"/>
          </a:xfrm>
          <a:solidFill>
            <a:srgbClr val="FFFF00"/>
          </a:solidFill>
        </p:spPr>
        <p:txBody>
          <a:bodyPr>
            <a:normAutofit fontScale="85000" lnSpcReduction="20000"/>
          </a:bodyPr>
          <a:lstStyle/>
          <a:p>
            <a:pPr algn="just"/>
            <a:r>
              <a:rPr lang="fr-CH" dirty="0"/>
              <a:t>Propriété d’une source qui fait résurgence sur un fonds appartenant à des personnes physiques privées. Conflit avec la Commune de Brigue en ce qui concerne la propriété de cette eau.</a:t>
            </a:r>
          </a:p>
          <a:p>
            <a:pPr algn="just"/>
            <a:r>
              <a:rPr lang="fr-CH" dirty="0"/>
              <a:t>S’agit-il d’une «</a:t>
            </a:r>
            <a:r>
              <a:rPr lang="fr-CH" dirty="0" err="1"/>
              <a:t>Bachquelle</a:t>
            </a:r>
            <a:r>
              <a:rPr lang="fr-CH" dirty="0"/>
              <a:t> </a:t>
            </a:r>
            <a:r>
              <a:rPr lang="fr-CH" dirty="0" err="1"/>
              <a:t>im</a:t>
            </a:r>
            <a:r>
              <a:rPr lang="fr-CH" dirty="0"/>
              <a:t> </a:t>
            </a:r>
            <a:r>
              <a:rPr lang="fr-CH" dirty="0" err="1"/>
              <a:t>öffentlichen</a:t>
            </a:r>
            <a:r>
              <a:rPr lang="fr-CH" dirty="0"/>
              <a:t> </a:t>
            </a:r>
            <a:r>
              <a:rPr lang="fr-CH" dirty="0" err="1"/>
              <a:t>Eigentum</a:t>
            </a:r>
            <a:r>
              <a:rPr lang="fr-CH" dirty="0"/>
              <a:t> der </a:t>
            </a:r>
            <a:r>
              <a:rPr lang="fr-CH" dirty="0" err="1"/>
              <a:t>Gemeinde</a:t>
            </a:r>
            <a:r>
              <a:rPr lang="fr-CH" dirty="0"/>
              <a:t>» ou d’une source propriété du propriétaire du fonds où elle fait résurgence par le principe de l’accession?</a:t>
            </a:r>
          </a:p>
          <a:p>
            <a:pPr algn="just"/>
            <a:r>
              <a:rPr lang="fr-CH" b="1" dirty="0"/>
              <a:t>« </a:t>
            </a:r>
            <a:r>
              <a:rPr lang="fr-CH" dirty="0"/>
              <a:t>Zur </a:t>
            </a:r>
            <a:r>
              <a:rPr lang="fr-CH" dirty="0" err="1"/>
              <a:t>Beantwortung</a:t>
            </a:r>
            <a:r>
              <a:rPr lang="fr-CH" dirty="0"/>
              <a:t> der </a:t>
            </a:r>
            <a:r>
              <a:rPr lang="fr-CH" dirty="0" err="1"/>
              <a:t>Frage</a:t>
            </a:r>
            <a:r>
              <a:rPr lang="fr-CH" dirty="0"/>
              <a:t>, </a:t>
            </a:r>
            <a:r>
              <a:rPr lang="fr-CH" dirty="0" err="1"/>
              <a:t>unter</a:t>
            </a:r>
            <a:r>
              <a:rPr lang="fr-CH" dirty="0"/>
              <a:t> </a:t>
            </a:r>
            <a:r>
              <a:rPr lang="fr-CH" dirty="0" err="1"/>
              <a:t>welchen</a:t>
            </a:r>
            <a:r>
              <a:rPr lang="fr-CH" dirty="0"/>
              <a:t> </a:t>
            </a:r>
            <a:r>
              <a:rPr lang="fr-CH" dirty="0" err="1"/>
              <a:t>Voraussetzungen</a:t>
            </a:r>
            <a:r>
              <a:rPr lang="fr-CH" dirty="0"/>
              <a:t> </a:t>
            </a:r>
            <a:r>
              <a:rPr lang="fr-CH" dirty="0" err="1"/>
              <a:t>ein</a:t>
            </a:r>
            <a:r>
              <a:rPr lang="fr-CH" dirty="0"/>
              <a:t> </a:t>
            </a:r>
            <a:r>
              <a:rPr lang="fr-CH" dirty="0" err="1"/>
              <a:t>Wasseraustritt</a:t>
            </a:r>
            <a:r>
              <a:rPr lang="fr-CH" dirty="0"/>
              <a:t> </a:t>
            </a:r>
            <a:r>
              <a:rPr lang="fr-CH" dirty="0" err="1"/>
              <a:t>als</a:t>
            </a:r>
            <a:r>
              <a:rPr lang="fr-CH" dirty="0"/>
              <a:t> (je </a:t>
            </a:r>
            <a:r>
              <a:rPr lang="fr-CH" dirty="0" err="1"/>
              <a:t>nach</a:t>
            </a:r>
            <a:r>
              <a:rPr lang="fr-CH" dirty="0"/>
              <a:t> </a:t>
            </a:r>
            <a:r>
              <a:rPr lang="fr-CH" dirty="0" err="1"/>
              <a:t>kantonalem</a:t>
            </a:r>
            <a:r>
              <a:rPr lang="fr-CH" dirty="0"/>
              <a:t> </a:t>
            </a:r>
            <a:r>
              <a:rPr lang="fr-CH" dirty="0" err="1"/>
              <a:t>Recht</a:t>
            </a:r>
            <a:r>
              <a:rPr lang="fr-CH" dirty="0"/>
              <a:t> in </a:t>
            </a:r>
            <a:r>
              <a:rPr lang="fr-CH" dirty="0" err="1"/>
              <a:t>das</a:t>
            </a:r>
            <a:r>
              <a:rPr lang="fr-CH" dirty="0"/>
              <a:t> </a:t>
            </a:r>
            <a:r>
              <a:rPr lang="fr-CH" dirty="0" err="1"/>
              <a:t>öffentliche</a:t>
            </a:r>
            <a:r>
              <a:rPr lang="fr-CH" dirty="0"/>
              <a:t> </a:t>
            </a:r>
            <a:r>
              <a:rPr lang="fr-CH" dirty="0" err="1"/>
              <a:t>Eigentum</a:t>
            </a:r>
            <a:r>
              <a:rPr lang="fr-CH" dirty="0"/>
              <a:t> </a:t>
            </a:r>
            <a:r>
              <a:rPr lang="fr-CH" dirty="0" err="1"/>
              <a:t>fallende</a:t>
            </a:r>
            <a:r>
              <a:rPr lang="fr-CH" dirty="0"/>
              <a:t>) "</a:t>
            </a:r>
            <a:r>
              <a:rPr lang="fr-CH" dirty="0" err="1"/>
              <a:t>Bachquelle</a:t>
            </a:r>
            <a:r>
              <a:rPr lang="fr-CH" dirty="0"/>
              <a:t>" </a:t>
            </a:r>
            <a:r>
              <a:rPr lang="fr-CH" dirty="0" err="1"/>
              <a:t>zu</a:t>
            </a:r>
            <a:r>
              <a:rPr lang="fr-CH" dirty="0"/>
              <a:t> </a:t>
            </a:r>
            <a:r>
              <a:rPr lang="fr-CH" dirty="0" err="1"/>
              <a:t>qualifizieren</a:t>
            </a:r>
            <a:r>
              <a:rPr lang="fr-CH" dirty="0"/>
              <a:t> </a:t>
            </a:r>
            <a:r>
              <a:rPr lang="fr-CH" dirty="0" err="1"/>
              <a:t>ist</a:t>
            </a:r>
            <a:r>
              <a:rPr lang="fr-CH" dirty="0"/>
              <a:t>, </a:t>
            </a:r>
            <a:r>
              <a:rPr lang="fr-CH" dirty="0" err="1"/>
              <a:t>ist</a:t>
            </a:r>
            <a:r>
              <a:rPr lang="fr-CH" dirty="0"/>
              <a:t> in </a:t>
            </a:r>
            <a:r>
              <a:rPr lang="fr-CH" dirty="0" err="1"/>
              <a:t>erster</a:t>
            </a:r>
            <a:r>
              <a:rPr lang="fr-CH" dirty="0"/>
              <a:t> </a:t>
            </a:r>
            <a:r>
              <a:rPr lang="fr-CH" dirty="0" err="1"/>
              <a:t>Linie</a:t>
            </a:r>
            <a:r>
              <a:rPr lang="fr-CH" dirty="0"/>
              <a:t> </a:t>
            </a:r>
            <a:r>
              <a:rPr lang="fr-CH" dirty="0" err="1"/>
              <a:t>zu</a:t>
            </a:r>
            <a:r>
              <a:rPr lang="fr-CH" dirty="0"/>
              <a:t> </a:t>
            </a:r>
            <a:r>
              <a:rPr lang="fr-CH" dirty="0" err="1"/>
              <a:t>prüfen</a:t>
            </a:r>
            <a:r>
              <a:rPr lang="fr-CH" dirty="0"/>
              <a:t>, </a:t>
            </a:r>
            <a:r>
              <a:rPr lang="fr-CH" dirty="0" err="1"/>
              <a:t>ob</a:t>
            </a:r>
            <a:r>
              <a:rPr lang="fr-CH" dirty="0"/>
              <a:t> der </a:t>
            </a:r>
            <a:r>
              <a:rPr lang="fr-CH" dirty="0" err="1"/>
              <a:t>Wasserausstoss</a:t>
            </a:r>
            <a:r>
              <a:rPr lang="fr-CH" dirty="0"/>
              <a:t>, </a:t>
            </a:r>
            <a:r>
              <a:rPr lang="fr-CH" dirty="0" err="1"/>
              <a:t>unabhängig</a:t>
            </a:r>
            <a:r>
              <a:rPr lang="fr-CH" dirty="0"/>
              <a:t> </a:t>
            </a:r>
            <a:r>
              <a:rPr lang="fr-CH" dirty="0" err="1"/>
              <a:t>davon</a:t>
            </a:r>
            <a:r>
              <a:rPr lang="fr-CH" dirty="0"/>
              <a:t>, </a:t>
            </a:r>
            <a:r>
              <a:rPr lang="fr-CH" dirty="0" err="1"/>
              <a:t>ob</a:t>
            </a:r>
            <a:r>
              <a:rPr lang="fr-CH" dirty="0"/>
              <a:t> </a:t>
            </a:r>
            <a:r>
              <a:rPr lang="fr-CH" dirty="0" err="1"/>
              <a:t>das</a:t>
            </a:r>
            <a:r>
              <a:rPr lang="fr-CH" dirty="0"/>
              <a:t> </a:t>
            </a:r>
            <a:r>
              <a:rPr lang="fr-CH" dirty="0" err="1"/>
              <a:t>Wasser</a:t>
            </a:r>
            <a:r>
              <a:rPr lang="fr-CH" dirty="0"/>
              <a:t> an </a:t>
            </a:r>
            <a:r>
              <a:rPr lang="fr-CH" dirty="0" err="1"/>
              <a:t>einem</a:t>
            </a:r>
            <a:r>
              <a:rPr lang="fr-CH" dirty="0"/>
              <a:t> </a:t>
            </a:r>
            <a:r>
              <a:rPr lang="fr-CH" dirty="0" err="1"/>
              <a:t>oder</a:t>
            </a:r>
            <a:r>
              <a:rPr lang="fr-CH" dirty="0"/>
              <a:t> </a:t>
            </a:r>
            <a:r>
              <a:rPr lang="fr-CH" dirty="0" err="1"/>
              <a:t>mehreren</a:t>
            </a:r>
            <a:r>
              <a:rPr lang="fr-CH" dirty="0"/>
              <a:t> </a:t>
            </a:r>
            <a:r>
              <a:rPr lang="fr-CH" dirty="0" err="1"/>
              <a:t>Orten</a:t>
            </a:r>
            <a:r>
              <a:rPr lang="fr-CH" dirty="0"/>
              <a:t> </a:t>
            </a:r>
            <a:r>
              <a:rPr lang="fr-CH" dirty="0" err="1"/>
              <a:t>austritt</a:t>
            </a:r>
            <a:r>
              <a:rPr lang="fr-CH" dirty="0"/>
              <a:t>, </a:t>
            </a:r>
            <a:r>
              <a:rPr lang="fr-CH" dirty="0" err="1"/>
              <a:t>von</a:t>
            </a:r>
            <a:r>
              <a:rPr lang="fr-CH" dirty="0"/>
              <a:t> </a:t>
            </a:r>
            <a:r>
              <a:rPr lang="fr-CH" dirty="0" err="1"/>
              <a:t>Anfang</a:t>
            </a:r>
            <a:r>
              <a:rPr lang="fr-CH" dirty="0"/>
              <a:t> an </a:t>
            </a:r>
            <a:r>
              <a:rPr lang="fr-CH" dirty="0" err="1"/>
              <a:t>einen</a:t>
            </a:r>
            <a:r>
              <a:rPr lang="fr-CH" dirty="0"/>
              <a:t> </a:t>
            </a:r>
            <a:r>
              <a:rPr lang="fr-CH" dirty="0" err="1"/>
              <a:t>Wasserlauf</a:t>
            </a:r>
            <a:r>
              <a:rPr lang="fr-CH" dirty="0"/>
              <a:t> - </a:t>
            </a:r>
            <a:r>
              <a:rPr lang="fr-CH" dirty="0" err="1"/>
              <a:t>einen</a:t>
            </a:r>
            <a:r>
              <a:rPr lang="fr-CH" dirty="0"/>
              <a:t> Bach - </a:t>
            </a:r>
            <a:r>
              <a:rPr lang="fr-CH" dirty="0" err="1"/>
              <a:t>bildet</a:t>
            </a:r>
            <a:r>
              <a:rPr lang="fr-CH" dirty="0"/>
              <a:t> (</a:t>
            </a:r>
            <a:r>
              <a:rPr lang="fr-CH" b="1" dirty="0">
                <a:hlinkClick r:id="rId2"/>
              </a:rPr>
              <a:t>BGE 97 II 333</a:t>
            </a:r>
            <a:r>
              <a:rPr lang="fr-CH" dirty="0"/>
              <a:t> E. 1). Ob </a:t>
            </a:r>
            <a:r>
              <a:rPr lang="fr-CH" dirty="0" err="1"/>
              <a:t>das</a:t>
            </a:r>
            <a:r>
              <a:rPr lang="fr-CH" dirty="0"/>
              <a:t> </a:t>
            </a:r>
            <a:r>
              <a:rPr lang="fr-CH" dirty="0" err="1"/>
              <a:t>entspringende</a:t>
            </a:r>
            <a:r>
              <a:rPr lang="fr-CH" dirty="0"/>
              <a:t> </a:t>
            </a:r>
            <a:r>
              <a:rPr lang="fr-CH" dirty="0" err="1"/>
              <a:t>Wasser</a:t>
            </a:r>
            <a:r>
              <a:rPr lang="fr-CH" dirty="0"/>
              <a:t> </a:t>
            </a:r>
            <a:r>
              <a:rPr lang="fr-CH" dirty="0" err="1"/>
              <a:t>von</a:t>
            </a:r>
            <a:r>
              <a:rPr lang="fr-CH" dirty="0"/>
              <a:t> </a:t>
            </a:r>
            <a:r>
              <a:rPr lang="fr-CH" dirty="0" err="1"/>
              <a:t>Anfang</a:t>
            </a:r>
            <a:r>
              <a:rPr lang="fr-CH" dirty="0"/>
              <a:t> an </a:t>
            </a:r>
            <a:r>
              <a:rPr lang="fr-CH" dirty="0" err="1"/>
              <a:t>einen</a:t>
            </a:r>
            <a:r>
              <a:rPr lang="fr-CH" dirty="0"/>
              <a:t> </a:t>
            </a:r>
            <a:r>
              <a:rPr lang="fr-CH" dirty="0" err="1"/>
              <a:t>Wasserlauf</a:t>
            </a:r>
            <a:r>
              <a:rPr lang="fr-CH" dirty="0"/>
              <a:t> </a:t>
            </a:r>
            <a:r>
              <a:rPr lang="fr-CH" dirty="0" err="1"/>
              <a:t>bzw</a:t>
            </a:r>
            <a:r>
              <a:rPr lang="fr-CH" dirty="0"/>
              <a:t>. </a:t>
            </a:r>
            <a:r>
              <a:rPr lang="fr-CH" dirty="0" err="1"/>
              <a:t>einen</a:t>
            </a:r>
            <a:r>
              <a:rPr lang="fr-CH" dirty="0"/>
              <a:t> Bach </a:t>
            </a:r>
            <a:r>
              <a:rPr lang="fr-CH" dirty="0" err="1"/>
              <a:t>bildet</a:t>
            </a:r>
            <a:r>
              <a:rPr lang="fr-CH" dirty="0"/>
              <a:t>, </a:t>
            </a:r>
            <a:r>
              <a:rPr lang="fr-CH" dirty="0" err="1"/>
              <a:t>ist</a:t>
            </a:r>
            <a:r>
              <a:rPr lang="fr-CH" dirty="0"/>
              <a:t> </a:t>
            </a:r>
            <a:r>
              <a:rPr lang="fr-CH" dirty="0" err="1"/>
              <a:t>daran</a:t>
            </a:r>
            <a:r>
              <a:rPr lang="fr-CH" dirty="0"/>
              <a:t> </a:t>
            </a:r>
            <a:r>
              <a:rPr lang="fr-CH" dirty="0" err="1"/>
              <a:t>zu</a:t>
            </a:r>
            <a:r>
              <a:rPr lang="fr-CH" dirty="0"/>
              <a:t> </a:t>
            </a:r>
            <a:r>
              <a:rPr lang="fr-CH" dirty="0" err="1"/>
              <a:t>messen</a:t>
            </a:r>
            <a:r>
              <a:rPr lang="fr-CH" dirty="0"/>
              <a:t>, </a:t>
            </a:r>
            <a:r>
              <a:rPr lang="fr-CH" dirty="0" err="1"/>
              <a:t>ob</a:t>
            </a:r>
            <a:r>
              <a:rPr lang="fr-CH" dirty="0"/>
              <a:t> es </a:t>
            </a:r>
            <a:r>
              <a:rPr lang="fr-CH" dirty="0" err="1"/>
              <a:t>sich</a:t>
            </a:r>
            <a:r>
              <a:rPr lang="fr-CH" dirty="0"/>
              <a:t> </a:t>
            </a:r>
            <a:r>
              <a:rPr lang="fr-CH" dirty="0" err="1"/>
              <a:t>aufgrund</a:t>
            </a:r>
            <a:r>
              <a:rPr lang="fr-CH" dirty="0"/>
              <a:t> der </a:t>
            </a:r>
            <a:r>
              <a:rPr lang="fr-CH" dirty="0" err="1"/>
              <a:t>Mächtigkeit</a:t>
            </a:r>
            <a:r>
              <a:rPr lang="fr-CH" dirty="0"/>
              <a:t> </a:t>
            </a:r>
            <a:r>
              <a:rPr lang="fr-CH" dirty="0" err="1"/>
              <a:t>und</a:t>
            </a:r>
            <a:r>
              <a:rPr lang="fr-CH" dirty="0"/>
              <a:t> </a:t>
            </a:r>
            <a:r>
              <a:rPr lang="fr-CH" dirty="0" err="1"/>
              <a:t>Stetigkeit</a:t>
            </a:r>
            <a:r>
              <a:rPr lang="fr-CH" dirty="0"/>
              <a:t> des </a:t>
            </a:r>
            <a:r>
              <a:rPr lang="fr-CH" dirty="0" err="1"/>
              <a:t>Wasseraustritts</a:t>
            </a:r>
            <a:r>
              <a:rPr lang="fr-CH" dirty="0"/>
              <a:t> </a:t>
            </a:r>
            <a:r>
              <a:rPr lang="fr-CH" dirty="0" err="1"/>
              <a:t>ein</a:t>
            </a:r>
            <a:r>
              <a:rPr lang="fr-CH" dirty="0"/>
              <a:t> </a:t>
            </a:r>
            <a:r>
              <a:rPr lang="fr-CH" dirty="0" err="1"/>
              <a:t>Bett</a:t>
            </a:r>
            <a:r>
              <a:rPr lang="fr-CH" dirty="0"/>
              <a:t> mit </a:t>
            </a:r>
            <a:r>
              <a:rPr lang="fr-CH" dirty="0" err="1"/>
              <a:t>festen</a:t>
            </a:r>
            <a:r>
              <a:rPr lang="fr-CH" dirty="0"/>
              <a:t> </a:t>
            </a:r>
            <a:r>
              <a:rPr lang="fr-CH" dirty="0" err="1"/>
              <a:t>Ufern</a:t>
            </a:r>
            <a:r>
              <a:rPr lang="fr-CH" dirty="0"/>
              <a:t> </a:t>
            </a:r>
            <a:r>
              <a:rPr lang="fr-CH" dirty="0" err="1"/>
              <a:t>schafft</a:t>
            </a:r>
            <a:r>
              <a:rPr lang="fr-CH" dirty="0"/>
              <a:t> </a:t>
            </a:r>
            <a:r>
              <a:rPr lang="fr-CH" dirty="0" err="1"/>
              <a:t>oder</a:t>
            </a:r>
            <a:r>
              <a:rPr lang="fr-CH" dirty="0"/>
              <a:t> </a:t>
            </a:r>
            <a:r>
              <a:rPr lang="fr-CH" dirty="0" err="1"/>
              <a:t>zu</a:t>
            </a:r>
            <a:r>
              <a:rPr lang="fr-CH" dirty="0"/>
              <a:t> </a:t>
            </a:r>
            <a:r>
              <a:rPr lang="fr-CH" dirty="0" err="1"/>
              <a:t>schaffen</a:t>
            </a:r>
            <a:r>
              <a:rPr lang="fr-CH" dirty="0"/>
              <a:t> </a:t>
            </a:r>
            <a:r>
              <a:rPr lang="fr-CH" dirty="0" err="1"/>
              <a:t>vermöchte</a:t>
            </a:r>
            <a:r>
              <a:rPr lang="fr-CH" dirty="0"/>
              <a:t>, </a:t>
            </a:r>
            <a:r>
              <a:rPr lang="fr-CH" dirty="0" err="1"/>
              <a:t>wäre</a:t>
            </a:r>
            <a:r>
              <a:rPr lang="fr-CH" dirty="0"/>
              <a:t> es </a:t>
            </a:r>
            <a:r>
              <a:rPr lang="fr-CH" dirty="0" err="1"/>
              <a:t>nicht</a:t>
            </a:r>
            <a:r>
              <a:rPr lang="fr-CH" dirty="0"/>
              <a:t> </a:t>
            </a:r>
            <a:r>
              <a:rPr lang="fr-CH" dirty="0" err="1"/>
              <a:t>gefasst</a:t>
            </a:r>
            <a:r>
              <a:rPr lang="fr-CH" dirty="0"/>
              <a:t> </a:t>
            </a:r>
            <a:r>
              <a:rPr lang="fr-CH" dirty="0" err="1"/>
              <a:t>worden</a:t>
            </a:r>
            <a:r>
              <a:rPr lang="fr-CH" dirty="0"/>
              <a:t> (</a:t>
            </a:r>
            <a:r>
              <a:rPr lang="fr-CH" b="1" dirty="0">
                <a:hlinkClick r:id="rId3"/>
              </a:rPr>
              <a:t>BGE 122 III 49</a:t>
            </a:r>
            <a:r>
              <a:rPr lang="fr-CH" dirty="0"/>
              <a:t>E. 2a) ».  </a:t>
            </a:r>
          </a:p>
        </p:txBody>
      </p:sp>
    </p:spTree>
    <p:extLst>
      <p:ext uri="{BB962C8B-B14F-4D97-AF65-F5344CB8AC3E}">
        <p14:creationId xmlns:p14="http://schemas.microsoft.com/office/powerpoint/2010/main" val="355340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force hydraulique (</a:t>
            </a:r>
            <a:r>
              <a:rPr lang="fr-CH" b="1" dirty="0">
                <a:solidFill>
                  <a:schemeClr val="accent2"/>
                </a:solidFill>
              </a:rPr>
              <a:t>2C_116/2022 du 3.5.23</a:t>
            </a:r>
            <a:r>
              <a:rPr lang="fr-CH" b="1" dirty="0"/>
              <a:t>)</a:t>
            </a:r>
          </a:p>
        </p:txBody>
      </p:sp>
      <p:sp>
        <p:nvSpPr>
          <p:cNvPr id="3" name="Espace réservé du contenu 2"/>
          <p:cNvSpPr>
            <a:spLocks noGrp="1"/>
          </p:cNvSpPr>
          <p:nvPr>
            <p:ph idx="1"/>
          </p:nvPr>
        </p:nvSpPr>
        <p:spPr/>
        <p:txBody>
          <a:bodyPr>
            <a:normAutofit lnSpcReduction="10000"/>
          </a:bodyPr>
          <a:lstStyle/>
          <a:p>
            <a:pPr algn="just"/>
            <a:r>
              <a:rPr lang="fr-CH" dirty="0"/>
              <a:t>Remboursement des coûts d’assainissement environnemental de l’installation de force hydraulique </a:t>
            </a:r>
            <a:r>
              <a:rPr lang="fr-CH" dirty="0" err="1"/>
              <a:t>Hochrhein</a:t>
            </a:r>
            <a:r>
              <a:rPr lang="fr-CH" dirty="0"/>
              <a:t> à hauteur de seulement 50 %, l’autre moitié étant allemande (centrale au fil de l’eau frontalière). Décision dans ce sens de l’Office fédéral de l’environnement.</a:t>
            </a:r>
          </a:p>
          <a:p>
            <a:pPr algn="just"/>
            <a:r>
              <a:rPr lang="fr-CH" dirty="0"/>
              <a:t>L’art. 34 </a:t>
            </a:r>
            <a:r>
              <a:rPr lang="fr-CH" dirty="0" err="1"/>
              <a:t>LEn</a:t>
            </a:r>
            <a:r>
              <a:rPr lang="fr-CH" dirty="0"/>
              <a:t> prévoit le remboursement complet des coûts d’assainissement à la charge du détenteur de l’installation hydroélectrique pour ce qui concerne les mesures à prendre sur la base de 83a </a:t>
            </a:r>
            <a:r>
              <a:rPr lang="fr-CH" dirty="0" err="1"/>
              <a:t>LEaux</a:t>
            </a:r>
            <a:r>
              <a:rPr lang="fr-CH" dirty="0"/>
              <a:t> et 10 </a:t>
            </a:r>
            <a:r>
              <a:rPr lang="fr-CH" dirty="0" err="1"/>
              <a:t>LPêche</a:t>
            </a:r>
            <a:r>
              <a:rPr lang="fr-CH" dirty="0"/>
              <a:t>. D’après l’interprétation que fait le TF de cette norme, celle-ci vaut également pour les aménagements frontaliers. Recours de l’OFEV rejeté.</a:t>
            </a:r>
          </a:p>
          <a:p>
            <a:pPr algn="just"/>
            <a:endParaRPr lang="fr-CH" dirty="0"/>
          </a:p>
          <a:p>
            <a:pPr algn="just"/>
            <a:endParaRPr lang="fr-CH" dirty="0"/>
          </a:p>
          <a:p>
            <a:pPr algn="just"/>
            <a:endParaRPr lang="fr-CH" dirty="0"/>
          </a:p>
          <a:p>
            <a:pPr algn="just"/>
            <a:endParaRPr lang="fr-CH" dirty="0"/>
          </a:p>
        </p:txBody>
      </p:sp>
    </p:spTree>
    <p:extLst>
      <p:ext uri="{BB962C8B-B14F-4D97-AF65-F5344CB8AC3E}">
        <p14:creationId xmlns:p14="http://schemas.microsoft.com/office/powerpoint/2010/main" val="2492058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L’éolien (</a:t>
            </a:r>
            <a:r>
              <a:rPr lang="fr-CH" b="1" dirty="0">
                <a:solidFill>
                  <a:schemeClr val="accent2"/>
                </a:solidFill>
              </a:rPr>
              <a:t>1C_149/2021 du 25.8.22</a:t>
            </a:r>
            <a:r>
              <a:rPr lang="fr-CH" b="1" dirty="0"/>
              <a:t>)</a:t>
            </a:r>
          </a:p>
        </p:txBody>
      </p:sp>
      <p:sp>
        <p:nvSpPr>
          <p:cNvPr id="3" name="Espace réservé du contenu 2"/>
          <p:cNvSpPr>
            <a:spLocks noGrp="1"/>
          </p:cNvSpPr>
          <p:nvPr>
            <p:ph idx="1"/>
          </p:nvPr>
        </p:nvSpPr>
        <p:spPr/>
        <p:txBody>
          <a:bodyPr>
            <a:normAutofit/>
          </a:bodyPr>
          <a:lstStyle/>
          <a:p>
            <a:pPr algn="just"/>
            <a:r>
              <a:rPr lang="fr-CH" dirty="0"/>
              <a:t>Plan de quartier d’un parc éolien à Tramelan</a:t>
            </a:r>
          </a:p>
          <a:p>
            <a:pPr algn="just"/>
            <a:r>
              <a:rPr lang="fr-CH" dirty="0"/>
              <a:t>Refus d’homologuer une prescription du RCC interdisant la construction d’éoliennes à moins de 500 mètres d’une habitation.</a:t>
            </a:r>
          </a:p>
          <a:p>
            <a:pPr algn="just"/>
            <a:r>
              <a:rPr lang="fr-CH" dirty="0"/>
              <a:t>Rejet du recours par la Cour cantonale bernoise. Admission du recours par le TF.</a:t>
            </a:r>
          </a:p>
          <a:p>
            <a:pPr algn="just"/>
            <a:endParaRPr lang="fr-CH" dirty="0"/>
          </a:p>
          <a:p>
            <a:pPr algn="just"/>
            <a:endParaRPr lang="fr-CH" dirty="0"/>
          </a:p>
          <a:p>
            <a:pPr algn="just"/>
            <a:endParaRPr lang="fr-CH" dirty="0"/>
          </a:p>
        </p:txBody>
      </p:sp>
    </p:spTree>
    <p:extLst>
      <p:ext uri="{BB962C8B-B14F-4D97-AF65-F5344CB8AC3E}">
        <p14:creationId xmlns:p14="http://schemas.microsoft.com/office/powerpoint/2010/main" val="31006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a:xfrm>
            <a:off x="2438400" y="684214"/>
            <a:ext cx="7315200" cy="942975"/>
          </a:xfrm>
        </p:spPr>
        <p:txBody>
          <a:bodyPr/>
          <a:lstStyle/>
          <a:p>
            <a:pPr eaLnBrk="1" hangingPunct="1"/>
            <a:r>
              <a:rPr lang="fr-FR" b="1">
                <a:latin typeface="Arial" charset="0"/>
                <a:ea typeface="ＭＳ Ｐゴシック" charset="0"/>
              </a:rPr>
              <a:t>Introduction</a:t>
            </a:r>
          </a:p>
        </p:txBody>
      </p:sp>
      <p:sp>
        <p:nvSpPr>
          <p:cNvPr id="16386" name="Espace réservé du contenu 2"/>
          <p:cNvSpPr>
            <a:spLocks noGrp="1"/>
          </p:cNvSpPr>
          <p:nvPr>
            <p:ph idx="1"/>
          </p:nvPr>
        </p:nvSpPr>
        <p:spPr>
          <a:xfrm>
            <a:off x="2438400" y="1968501"/>
            <a:ext cx="7315200" cy="4340225"/>
          </a:xfrm>
        </p:spPr>
        <p:txBody>
          <a:bodyPr/>
          <a:lstStyle/>
          <a:p>
            <a:pPr algn="just"/>
            <a:r>
              <a:rPr lang="fr-CH" sz="2600" b="1" dirty="0">
                <a:solidFill>
                  <a:srgbClr val="FF0000"/>
                </a:solidFill>
                <a:latin typeface="Arial" charset="0"/>
                <a:ea typeface="ＭＳ Ｐゴシック" charset="0"/>
              </a:rPr>
              <a:t>Les arrêts publiés ou sujets à la publication sont indiqués en rouge.</a:t>
            </a:r>
          </a:p>
          <a:p>
            <a:pPr algn="just"/>
            <a:r>
              <a:rPr lang="fr-CH" sz="2600" b="1" dirty="0">
                <a:solidFill>
                  <a:schemeClr val="accent2"/>
                </a:solidFill>
                <a:latin typeface="Arial" charset="0"/>
                <a:ea typeface="ＭＳ Ｐゴシック" charset="0"/>
              </a:rPr>
              <a:t>Les arrêts rendus à 5 juges non publiés sont indiqués en orange.</a:t>
            </a:r>
          </a:p>
          <a:p>
            <a:pPr algn="just"/>
            <a:r>
              <a:rPr lang="fr-CH" sz="2600" b="1" dirty="0">
                <a:solidFill>
                  <a:schemeClr val="accent6">
                    <a:lumMod val="50000"/>
                  </a:schemeClr>
                </a:solidFill>
                <a:latin typeface="Arial" charset="0"/>
                <a:ea typeface="ＭＳ Ｐゴシック" charset="0"/>
              </a:rPr>
              <a:t>Les arrêts rendus à 3 juges sont indiqués en vert (intérêt lié souvent à leur admission par le TF).</a:t>
            </a:r>
          </a:p>
          <a:p>
            <a:pPr algn="just"/>
            <a:r>
              <a:rPr lang="fr-CH" sz="2600" b="1" dirty="0">
                <a:solidFill>
                  <a:srgbClr val="00B0F0"/>
                </a:solidFill>
                <a:latin typeface="Arial" charset="0"/>
                <a:ea typeface="ＭＳ Ｐゴシック" charset="0"/>
              </a:rPr>
              <a:t>Les arrêts rendus à 1 juge sont indiqués en bleu.</a:t>
            </a:r>
          </a:p>
          <a:p>
            <a:pPr algn="just"/>
            <a:endParaRPr lang="fr-FR" sz="2600" b="1" dirty="0">
              <a:solidFill>
                <a:schemeClr val="accent6">
                  <a:lumMod val="50000"/>
                </a:schemeClr>
              </a:solidFill>
              <a:latin typeface="Arial" charset="0"/>
              <a:ea typeface="ＭＳ Ｐゴシック" charset="0"/>
            </a:endParaRPr>
          </a:p>
        </p:txBody>
      </p:sp>
    </p:spTree>
    <p:extLst>
      <p:ext uri="{BB962C8B-B14F-4D97-AF65-F5344CB8AC3E}">
        <p14:creationId xmlns:p14="http://schemas.microsoft.com/office/powerpoint/2010/main" val="344469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L’éolien (</a:t>
            </a:r>
            <a:r>
              <a:rPr lang="fr-CH" b="1" dirty="0">
                <a:solidFill>
                  <a:schemeClr val="accent2"/>
                </a:solidFill>
              </a:rPr>
              <a:t>1C_407/2020 du 27.10.22</a:t>
            </a:r>
            <a:r>
              <a:rPr lang="fr-CH" b="1" dirty="0"/>
              <a:t>)</a:t>
            </a:r>
          </a:p>
        </p:txBody>
      </p:sp>
      <p:sp>
        <p:nvSpPr>
          <p:cNvPr id="3" name="Espace réservé du contenu 2"/>
          <p:cNvSpPr>
            <a:spLocks noGrp="1"/>
          </p:cNvSpPr>
          <p:nvPr>
            <p:ph idx="1"/>
          </p:nvPr>
        </p:nvSpPr>
        <p:spPr/>
        <p:txBody>
          <a:bodyPr>
            <a:normAutofit/>
          </a:bodyPr>
          <a:lstStyle/>
          <a:p>
            <a:pPr algn="just"/>
            <a:r>
              <a:rPr lang="fr-CH" dirty="0"/>
              <a:t>Parc éolien au </a:t>
            </a:r>
            <a:r>
              <a:rPr lang="fr-CH" dirty="0" err="1"/>
              <a:t>Mollendruz</a:t>
            </a:r>
            <a:r>
              <a:rPr lang="fr-CH" dirty="0"/>
              <a:t>. Recours de différentes associations de protection du paysage et des oiseaux.</a:t>
            </a:r>
          </a:p>
          <a:p>
            <a:pPr algn="just"/>
            <a:r>
              <a:rPr lang="fr-CH" dirty="0"/>
              <a:t>Rejet du recours par le TF. En l’occurrence, les prescriptions légales ont été respectées.</a:t>
            </a:r>
          </a:p>
          <a:p>
            <a:pPr algn="just"/>
            <a:endParaRPr lang="fr-CH" dirty="0"/>
          </a:p>
          <a:p>
            <a:pPr algn="just"/>
            <a:endParaRPr lang="fr-CH" dirty="0"/>
          </a:p>
          <a:p>
            <a:pPr algn="just"/>
            <a:endParaRPr lang="fr-CH" dirty="0"/>
          </a:p>
        </p:txBody>
      </p:sp>
    </p:spTree>
    <p:extLst>
      <p:ext uri="{BB962C8B-B14F-4D97-AF65-F5344CB8AC3E}">
        <p14:creationId xmlns:p14="http://schemas.microsoft.com/office/powerpoint/2010/main" val="2887845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L’éolien (</a:t>
            </a:r>
            <a:r>
              <a:rPr lang="fr-CH" b="1" dirty="0">
                <a:solidFill>
                  <a:srgbClr val="FF0000"/>
                </a:solidFill>
              </a:rPr>
              <a:t>149 II 86 du 27.1.23</a:t>
            </a:r>
            <a:r>
              <a:rPr lang="fr-CH" b="1" dirty="0"/>
              <a:t>)</a:t>
            </a:r>
          </a:p>
        </p:txBody>
      </p:sp>
      <p:sp>
        <p:nvSpPr>
          <p:cNvPr id="3" name="Espace réservé du contenu 2"/>
          <p:cNvSpPr>
            <a:spLocks noGrp="1"/>
          </p:cNvSpPr>
          <p:nvPr>
            <p:ph idx="1"/>
          </p:nvPr>
        </p:nvSpPr>
        <p:spPr/>
        <p:txBody>
          <a:bodyPr>
            <a:normAutofit lnSpcReduction="10000"/>
          </a:bodyPr>
          <a:lstStyle/>
          <a:p>
            <a:pPr algn="just"/>
            <a:r>
              <a:rPr lang="fr-CH" dirty="0"/>
              <a:t>Parc éolien de la Vallée de Joux – Plan d’affectation – </a:t>
            </a:r>
            <a:r>
              <a:rPr lang="fr-CH" dirty="0" err="1"/>
              <a:t>Eoljoux</a:t>
            </a:r>
            <a:r>
              <a:rPr lang="fr-CH" dirty="0"/>
              <a:t>.</a:t>
            </a:r>
          </a:p>
          <a:p>
            <a:pPr algn="just"/>
            <a:r>
              <a:rPr lang="fr-CH" dirty="0"/>
              <a:t>Le Tribunal cantonal a en substance considéré qu'au niveau du </a:t>
            </a:r>
            <a:r>
              <a:rPr lang="fr-CH" dirty="0" err="1"/>
              <a:t>PDCn</a:t>
            </a:r>
            <a:r>
              <a:rPr lang="fr-CH" dirty="0"/>
              <a:t>, le parc </a:t>
            </a:r>
            <a:r>
              <a:rPr lang="fr-CH" dirty="0" err="1"/>
              <a:t>Eoljoux</a:t>
            </a:r>
            <a:r>
              <a:rPr lang="fr-CH" dirty="0"/>
              <a:t> demeurait au stade de la coordination en cours, si bien qu'il n'était pas possible d'approuver un plan partiel d'affectation le concrétisant; ce constat suffisait à admettre les recours. La cour cantonale a néanmoins encore examiné si c'était à bon droit que les autorités fédérales avaient refusé l'approbation du projet en coordination réglée; elle a jugé ce refus justifié au regard des impacts importants au paysage et aux biotopes. Il était enfin contraire au principe de la coordination d'avoir effectué une EIE avant de disposer du préavis valable des autorités forestières et de l'autorisation cantonale de défricher. </a:t>
            </a:r>
          </a:p>
          <a:p>
            <a:pPr algn="just"/>
            <a:endParaRPr lang="fr-CH" dirty="0"/>
          </a:p>
          <a:p>
            <a:pPr algn="just"/>
            <a:endParaRPr lang="fr-CH" dirty="0"/>
          </a:p>
          <a:p>
            <a:pPr algn="just"/>
            <a:endParaRPr lang="fr-CH" dirty="0"/>
          </a:p>
        </p:txBody>
      </p:sp>
    </p:spTree>
    <p:extLst>
      <p:ext uri="{BB962C8B-B14F-4D97-AF65-F5344CB8AC3E}">
        <p14:creationId xmlns:p14="http://schemas.microsoft.com/office/powerpoint/2010/main" val="83316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L’éolien (</a:t>
            </a:r>
            <a:r>
              <a:rPr lang="fr-CH" b="1" dirty="0">
                <a:solidFill>
                  <a:srgbClr val="FF0000"/>
                </a:solidFill>
              </a:rPr>
              <a:t>149 II 86 du 27.1.23</a:t>
            </a:r>
            <a:r>
              <a:rPr lang="fr-CH" b="1" dirty="0"/>
              <a:t>)</a:t>
            </a:r>
          </a:p>
        </p:txBody>
      </p:sp>
      <p:sp>
        <p:nvSpPr>
          <p:cNvPr id="3" name="Espace réservé du contenu 2"/>
          <p:cNvSpPr>
            <a:spLocks noGrp="1"/>
          </p:cNvSpPr>
          <p:nvPr>
            <p:ph idx="1"/>
          </p:nvPr>
        </p:nvSpPr>
        <p:spPr/>
        <p:txBody>
          <a:bodyPr>
            <a:normAutofit fontScale="70000" lnSpcReduction="20000"/>
          </a:bodyPr>
          <a:lstStyle/>
          <a:p>
            <a:pPr algn="just"/>
            <a:r>
              <a:rPr lang="fr-CH" dirty="0"/>
              <a:t>La </a:t>
            </a:r>
            <a:r>
              <a:rPr lang="fr-CH" dirty="0" err="1"/>
              <a:t>recourante</a:t>
            </a:r>
            <a:r>
              <a:rPr lang="fr-CH" dirty="0"/>
              <a:t> estime pouvoir contester, à titre préjudiciel - dans le cadre de la procédure d'adoption du PPA -, le plan directeur cantonal, plus précisément la conformité au droit du refus des autorités fédérales d'approuver le projet </a:t>
            </a:r>
            <a:r>
              <a:rPr lang="fr-CH" dirty="0" err="1"/>
              <a:t>Eoljoux</a:t>
            </a:r>
            <a:r>
              <a:rPr lang="fr-CH" dirty="0"/>
              <a:t> en coordination réglée.</a:t>
            </a:r>
          </a:p>
          <a:p>
            <a:pPr algn="just"/>
            <a:r>
              <a:rPr lang="fr-CH" b="1" dirty="0"/>
              <a:t>L</a:t>
            </a:r>
            <a:r>
              <a:rPr lang="fr-CH" dirty="0"/>
              <a:t>e </a:t>
            </a:r>
            <a:r>
              <a:rPr lang="fr-CH" dirty="0" err="1"/>
              <a:t>PDCn</a:t>
            </a:r>
            <a:r>
              <a:rPr lang="fr-CH" dirty="0"/>
              <a:t> ne contient pas les éléments suffisants pour que la coordination du projet </a:t>
            </a:r>
            <a:r>
              <a:rPr lang="fr-CH" dirty="0" err="1"/>
              <a:t>Eoljoux</a:t>
            </a:r>
            <a:r>
              <a:rPr lang="fr-CH" dirty="0"/>
              <a:t> avec les autres intérêts en présence puisse être qualifiée de réglée au sens de l'art. 5 al. 2 let. a OAT. Le refus d'approbation du Conseil fédéral ne viole pas le droit fédéral. Le grief doit être rejeté. Il n'y a ainsi pas lieu de répondre à la question de savoir si la commune est réellement autonome, spécialement quant au choix des zones se prêtant à l'utilisation d'énergies renouvelables, ce que contestent les intimés, invoquant l'art. 8b LAT.  </a:t>
            </a:r>
          </a:p>
          <a:p>
            <a:pPr algn="just"/>
            <a:r>
              <a:rPr lang="fr-CH" dirty="0"/>
              <a:t>Faute de coordination réglée, un projet de parc éolien tel que celui ici en litige ne peut faire l'objet d'une planification d'affectation (ni d'ailleurs d'une autorisation de défrichement, la condition de l'art. 5 al. 2 let. b de la loi fédérale sur les forêts du 4 octobre 1991 [</a:t>
            </a:r>
            <a:r>
              <a:rPr lang="fr-CH" dirty="0" err="1"/>
              <a:t>LFo</a:t>
            </a:r>
            <a:r>
              <a:rPr lang="fr-CH" dirty="0"/>
              <a:t>; RS 921.0] n'apparaissant pas réalisée). C'est dès lors à juste titre que la cour cantonale a, pour ce motif, admis les recours cantonaux et annulé le PPA </a:t>
            </a:r>
            <a:r>
              <a:rPr lang="fr-CH" dirty="0" err="1"/>
              <a:t>Eoljoux</a:t>
            </a:r>
            <a:r>
              <a:rPr lang="fr-CH" dirty="0"/>
              <a:t> et les différentes décisions y afférentes; cela scelle le sort de la cause, sans avoir à connaître du grief portant sur le défaut de coordination entre le PPA, plus précisément l'étude de l'impact sur l'environnement menée dans ce cadre, et l'autorisation de défricher (art. 25a LAT et art. 5 </a:t>
            </a:r>
            <a:r>
              <a:rPr lang="fr-CH" dirty="0" err="1"/>
              <a:t>LFo</a:t>
            </a:r>
            <a:r>
              <a:rPr lang="fr-CH" dirty="0"/>
              <a:t>). </a:t>
            </a:r>
          </a:p>
          <a:p>
            <a:pPr algn="just"/>
            <a:endParaRPr lang="fr-CH" dirty="0"/>
          </a:p>
          <a:p>
            <a:pPr algn="just"/>
            <a:endParaRPr lang="fr-CH" dirty="0"/>
          </a:p>
          <a:p>
            <a:pPr algn="just"/>
            <a:endParaRPr lang="fr-CH" dirty="0"/>
          </a:p>
        </p:txBody>
      </p:sp>
    </p:spTree>
    <p:extLst>
      <p:ext uri="{BB962C8B-B14F-4D97-AF65-F5344CB8AC3E}">
        <p14:creationId xmlns:p14="http://schemas.microsoft.com/office/powerpoint/2010/main" val="187317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 bruit routier (</a:t>
            </a:r>
            <a:r>
              <a:rPr lang="fr-CH" b="1" dirty="0">
                <a:solidFill>
                  <a:srgbClr val="00B050"/>
                </a:solidFill>
              </a:rPr>
              <a:t>1C_656/2021 du 10.11.22</a:t>
            </a:r>
            <a:r>
              <a:rPr lang="fr-CH" b="1" dirty="0"/>
              <a:t>)</a:t>
            </a:r>
          </a:p>
        </p:txBody>
      </p:sp>
      <p:sp>
        <p:nvSpPr>
          <p:cNvPr id="3" name="Espace réservé du contenu 2"/>
          <p:cNvSpPr>
            <a:spLocks noGrp="1"/>
          </p:cNvSpPr>
          <p:nvPr>
            <p:ph idx="1"/>
          </p:nvPr>
        </p:nvSpPr>
        <p:spPr/>
        <p:txBody>
          <a:bodyPr/>
          <a:lstStyle/>
          <a:p>
            <a:pPr algn="just"/>
            <a:r>
              <a:rPr lang="fr-CH" dirty="0"/>
              <a:t>Assainissement du bruit routier sur le tronçon </a:t>
            </a:r>
            <a:r>
              <a:rPr lang="fr-CH" dirty="0" err="1"/>
              <a:t>Bouveret</a:t>
            </a:r>
            <a:r>
              <a:rPr lang="fr-CH" dirty="0"/>
              <a:t>-St-</a:t>
            </a:r>
            <a:r>
              <a:rPr lang="fr-CH" dirty="0" err="1"/>
              <a:t>Gingolph</a:t>
            </a:r>
            <a:r>
              <a:rPr lang="fr-CH" dirty="0"/>
              <a:t>.</a:t>
            </a:r>
          </a:p>
          <a:p>
            <a:pPr algn="just"/>
            <a:r>
              <a:rPr lang="fr-CH" dirty="0"/>
              <a:t>Admission partielle du recours du fait que le prix d’un revêtement bitumineux SDA 8 par rapport à un revêtement SDA 4 est à peu près analogue.</a:t>
            </a:r>
          </a:p>
          <a:p>
            <a:pPr algn="just"/>
            <a:r>
              <a:rPr lang="fr-CH" dirty="0"/>
              <a:t>Dossier renvoyé au Conseil d’Etat pour qu’il fixe:</a:t>
            </a:r>
          </a:p>
          <a:p>
            <a:pPr lvl="1" algn="just"/>
            <a:r>
              <a:rPr lang="fr-CH" dirty="0"/>
              <a:t>Un délai de mise en œuvre de l’assainissement.</a:t>
            </a:r>
          </a:p>
          <a:p>
            <a:pPr lvl="1" algn="just"/>
            <a:r>
              <a:rPr lang="fr-CH" dirty="0"/>
              <a:t>Le tronçon sur lequel le revêtement SDA 4 devra être posé.</a:t>
            </a:r>
          </a:p>
          <a:p>
            <a:pPr algn="just"/>
            <a:endParaRPr lang="fr-CH" dirty="0"/>
          </a:p>
        </p:txBody>
      </p:sp>
    </p:spTree>
    <p:extLst>
      <p:ext uri="{BB962C8B-B14F-4D97-AF65-F5344CB8AC3E}">
        <p14:creationId xmlns:p14="http://schemas.microsoft.com/office/powerpoint/2010/main" val="233236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 bruit routier (</a:t>
            </a:r>
            <a:r>
              <a:rPr lang="fr-CH" b="1" dirty="0">
                <a:solidFill>
                  <a:schemeClr val="accent2"/>
                </a:solidFill>
              </a:rPr>
              <a:t>1C_624/2021 du 10.1.23</a:t>
            </a:r>
            <a:r>
              <a:rPr lang="fr-CH" b="1" dirty="0"/>
              <a:t>)</a:t>
            </a:r>
          </a:p>
        </p:txBody>
      </p:sp>
      <p:sp>
        <p:nvSpPr>
          <p:cNvPr id="3" name="Espace réservé du contenu 2"/>
          <p:cNvSpPr>
            <a:spLocks noGrp="1"/>
          </p:cNvSpPr>
          <p:nvPr>
            <p:ph idx="1"/>
          </p:nvPr>
        </p:nvSpPr>
        <p:spPr/>
        <p:txBody>
          <a:bodyPr>
            <a:normAutofit fontScale="92500" lnSpcReduction="10000"/>
          </a:bodyPr>
          <a:lstStyle/>
          <a:p>
            <a:pPr algn="just"/>
            <a:r>
              <a:rPr lang="fr-CH" dirty="0"/>
              <a:t>Rue de Candolle à Genève. Mesures temporaires de limitation de la circulation.</a:t>
            </a:r>
          </a:p>
          <a:p>
            <a:pPr algn="just"/>
            <a:r>
              <a:rPr lang="fr-CH" dirty="0"/>
              <a:t>Saisi d'un recours de A.________, B.________, C.________ et D.________, domiciliés ou exerçant leurs activités dans les immeubles bordant la rue De-Candolle, le Tribunal administratif de première instance de la République et canton de Genève (TAPI) a réformé cet arrêté par jugement du 8 avril 2021, soumettant son entrée en force à la condition suspensive, d'une part, de l'actualisation préalable du cadastre le long de la rue De-Candolle et, d'autre part, de l'adoption et l'entrée en force d'un arrêté destiné à compléter l'arrêté litigieux en indiquant les </a:t>
            </a:r>
            <a:r>
              <a:rPr lang="fr-CH" dirty="0" err="1"/>
              <a:t>immissions</a:t>
            </a:r>
            <a:r>
              <a:rPr lang="fr-CH" dirty="0"/>
              <a:t> de bruit admissibles ainsi que les mesures à prendre au sens des considérants. </a:t>
            </a:r>
          </a:p>
          <a:p>
            <a:pPr algn="just"/>
            <a:r>
              <a:rPr lang="fr-CH" dirty="0"/>
              <a:t>Recours rejeté au TF.</a:t>
            </a:r>
          </a:p>
          <a:p>
            <a:pPr algn="just"/>
            <a:endParaRPr lang="fr-CH" dirty="0"/>
          </a:p>
        </p:txBody>
      </p:sp>
    </p:spTree>
    <p:extLst>
      <p:ext uri="{BB962C8B-B14F-4D97-AF65-F5344CB8AC3E}">
        <p14:creationId xmlns:p14="http://schemas.microsoft.com/office/powerpoint/2010/main" val="2243975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 bruit routier (</a:t>
            </a:r>
            <a:r>
              <a:rPr lang="fr-CH" b="1" dirty="0">
                <a:solidFill>
                  <a:schemeClr val="accent2"/>
                </a:solidFill>
              </a:rPr>
              <a:t>1C_387/2021 du 20.2.23</a:t>
            </a:r>
            <a:r>
              <a:rPr lang="fr-CH" b="1" dirty="0"/>
              <a:t>)</a:t>
            </a:r>
          </a:p>
        </p:txBody>
      </p:sp>
      <p:sp>
        <p:nvSpPr>
          <p:cNvPr id="3" name="Espace réservé du contenu 2"/>
          <p:cNvSpPr>
            <a:spLocks noGrp="1"/>
          </p:cNvSpPr>
          <p:nvPr>
            <p:ph idx="1"/>
          </p:nvPr>
        </p:nvSpPr>
        <p:spPr/>
        <p:txBody>
          <a:bodyPr/>
          <a:lstStyle/>
          <a:p>
            <a:pPr algn="just"/>
            <a:r>
              <a:rPr lang="fr-CH" dirty="0"/>
              <a:t>Assainissement du bruit routier sur le tronçon de l’autoroute A1 – Commune de St-</a:t>
            </a:r>
            <a:r>
              <a:rPr lang="fr-CH" dirty="0" err="1"/>
              <a:t>Prex</a:t>
            </a:r>
            <a:r>
              <a:rPr lang="fr-CH" dirty="0"/>
              <a:t>.</a:t>
            </a:r>
          </a:p>
          <a:p>
            <a:pPr algn="just"/>
            <a:r>
              <a:rPr lang="fr-CH" dirty="0"/>
              <a:t>Demande de faire procéder à l’OFROU des assainissements au moyen de la pose de butes anti-bruit.</a:t>
            </a:r>
          </a:p>
          <a:p>
            <a:pPr algn="just"/>
            <a:r>
              <a:rPr lang="fr-CH" dirty="0"/>
              <a:t>Recours rejeté au TF.</a:t>
            </a:r>
          </a:p>
          <a:p>
            <a:pPr algn="just"/>
            <a:endParaRPr lang="fr-CH" dirty="0"/>
          </a:p>
        </p:txBody>
      </p:sp>
    </p:spTree>
    <p:extLst>
      <p:ext uri="{BB962C8B-B14F-4D97-AF65-F5344CB8AC3E}">
        <p14:creationId xmlns:p14="http://schemas.microsoft.com/office/powerpoint/2010/main" val="2449770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 bruit routier (</a:t>
            </a:r>
            <a:r>
              <a:rPr lang="fr-CH" b="1" dirty="0">
                <a:solidFill>
                  <a:schemeClr val="accent2"/>
                </a:solidFill>
              </a:rPr>
              <a:t>1C_574/2020 du 9.3.23</a:t>
            </a:r>
            <a:r>
              <a:rPr lang="fr-CH" b="1" dirty="0"/>
              <a:t>)</a:t>
            </a:r>
          </a:p>
        </p:txBody>
      </p:sp>
      <p:sp>
        <p:nvSpPr>
          <p:cNvPr id="3" name="Espace réservé du contenu 2"/>
          <p:cNvSpPr>
            <a:spLocks noGrp="1"/>
          </p:cNvSpPr>
          <p:nvPr>
            <p:ph idx="1"/>
          </p:nvPr>
        </p:nvSpPr>
        <p:spPr/>
        <p:txBody>
          <a:bodyPr/>
          <a:lstStyle/>
          <a:p>
            <a:pPr algn="just"/>
            <a:r>
              <a:rPr lang="fr-CH" dirty="0"/>
              <a:t>Procédure d’assainissement avec allègements ordonnée dans les années 90 sur un tronçon routier (Kriens/Lucerne).</a:t>
            </a:r>
          </a:p>
          <a:p>
            <a:pPr algn="just"/>
            <a:r>
              <a:rPr lang="fr-CH" dirty="0"/>
              <a:t>Révocation de cette décision demandée. Révocation fondée sur la modification importante des circonstances. Rejet par l’autorité cantonale.</a:t>
            </a:r>
          </a:p>
          <a:p>
            <a:pPr algn="just"/>
            <a:r>
              <a:rPr lang="fr-CH" dirty="0"/>
              <a:t>En l’occurrence, modification importante de la situation avec des valeurs proches des valeurs d’alarme. Le fait que les valeurs d’alarme soient approchées justifie de ne pas mettre trop de contraintes par rapport aux exigences relatives à la modification des circonstances depuis la décision d’origine.</a:t>
            </a:r>
          </a:p>
          <a:p>
            <a:pPr algn="just"/>
            <a:endParaRPr lang="fr-CH" dirty="0"/>
          </a:p>
        </p:txBody>
      </p:sp>
    </p:spTree>
    <p:extLst>
      <p:ext uri="{BB962C8B-B14F-4D97-AF65-F5344CB8AC3E}">
        <p14:creationId xmlns:p14="http://schemas.microsoft.com/office/powerpoint/2010/main" val="1396648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 bruit routier (</a:t>
            </a:r>
            <a:r>
              <a:rPr lang="fr-CH" b="1" dirty="0">
                <a:solidFill>
                  <a:schemeClr val="accent2"/>
                </a:solidFill>
              </a:rPr>
              <a:t>1C_27/2022 du 20.4.23</a:t>
            </a:r>
            <a:r>
              <a:rPr lang="fr-CH" b="1" dirty="0"/>
              <a:t>)</a:t>
            </a:r>
          </a:p>
        </p:txBody>
      </p:sp>
      <p:sp>
        <p:nvSpPr>
          <p:cNvPr id="3" name="Espace réservé du contenu 2"/>
          <p:cNvSpPr>
            <a:spLocks noGrp="1"/>
          </p:cNvSpPr>
          <p:nvPr>
            <p:ph idx="1"/>
          </p:nvPr>
        </p:nvSpPr>
        <p:spPr/>
        <p:txBody>
          <a:bodyPr>
            <a:normAutofit/>
          </a:bodyPr>
          <a:lstStyle/>
          <a:p>
            <a:pPr algn="just"/>
            <a:r>
              <a:rPr lang="fr-CH" dirty="0"/>
              <a:t>Recours du TCS et de la Ville de Zurich à l’encontre d’un projet d’amélioration d’une section d’autoroute (A1 de Zurich-Nord à </a:t>
            </a:r>
            <a:r>
              <a:rPr lang="fr-CH" dirty="0" err="1"/>
              <a:t>Brütisellen</a:t>
            </a:r>
            <a:r>
              <a:rPr lang="fr-CH" dirty="0"/>
              <a:t>).</a:t>
            </a:r>
          </a:p>
          <a:p>
            <a:pPr algn="just"/>
            <a:r>
              <a:rPr lang="fr-CH" dirty="0"/>
              <a:t>Problèmes de bruit et de mesures relatives au trafic.</a:t>
            </a:r>
          </a:p>
          <a:p>
            <a:pPr algn="just"/>
            <a:r>
              <a:rPr lang="fr-CH" dirty="0"/>
              <a:t>Recours admis par le TF.</a:t>
            </a:r>
          </a:p>
          <a:p>
            <a:pPr algn="just"/>
            <a:endParaRPr lang="fr-CH" dirty="0"/>
          </a:p>
        </p:txBody>
      </p:sp>
    </p:spTree>
    <p:extLst>
      <p:ext uri="{BB962C8B-B14F-4D97-AF65-F5344CB8AC3E}">
        <p14:creationId xmlns:p14="http://schemas.microsoft.com/office/powerpoint/2010/main" val="174986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Les routes (</a:t>
            </a:r>
            <a:r>
              <a:rPr lang="fr-CH" b="1" dirty="0">
                <a:solidFill>
                  <a:srgbClr val="FF0000"/>
                </a:solidFill>
              </a:rPr>
              <a:t>1C_787/2021 du 25.4.23</a:t>
            </a:r>
            <a:r>
              <a:rPr lang="fr-CH" b="1" dirty="0"/>
              <a:t>)</a:t>
            </a:r>
          </a:p>
        </p:txBody>
      </p:sp>
      <p:sp>
        <p:nvSpPr>
          <p:cNvPr id="3" name="Espace réservé du contenu 2"/>
          <p:cNvSpPr>
            <a:spLocks noGrp="1"/>
          </p:cNvSpPr>
          <p:nvPr>
            <p:ph idx="1"/>
          </p:nvPr>
        </p:nvSpPr>
        <p:spPr/>
        <p:txBody>
          <a:bodyPr/>
          <a:lstStyle/>
          <a:p>
            <a:pPr algn="just"/>
            <a:r>
              <a:rPr lang="fr-CH" dirty="0"/>
              <a:t>Construction d’un pont routier pour pouvoir accéder à un centre commercial dans le canton de Schwytz (</a:t>
            </a:r>
            <a:r>
              <a:rPr lang="fr-CH" dirty="0" err="1"/>
              <a:t>Seedamm</a:t>
            </a:r>
            <a:r>
              <a:rPr lang="fr-CH" dirty="0"/>
              <a:t>-Center). Des retards dans la planification cantonale pour pouvoir se raccorder à l’autoroute conduisent un tiers à proposer un projet, homologué dans le cadre de la planification cantonale.</a:t>
            </a:r>
          </a:p>
          <a:p>
            <a:pPr algn="just"/>
            <a:r>
              <a:rPr lang="fr-CH" dirty="0"/>
              <a:t>Recours admis par le TF: il s’agit d’une procédure autoroutière à mener sous l’égide de la LRN (PAP par l’OFROU). Le fait de devoir démolir et reconstruire des accès à l’autoroute établit qu’il ne s’agit pas d’une construction de tiers dans le secteur autoroutier mais bien d’un véritable projet autoroutier.</a:t>
            </a:r>
          </a:p>
        </p:txBody>
      </p:sp>
    </p:spTree>
    <p:extLst>
      <p:ext uri="{BB962C8B-B14F-4D97-AF65-F5344CB8AC3E}">
        <p14:creationId xmlns:p14="http://schemas.microsoft.com/office/powerpoint/2010/main" val="3034603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Biotope + ISOS (</a:t>
            </a:r>
            <a:r>
              <a:rPr lang="fr-CH" b="1" dirty="0">
                <a:solidFill>
                  <a:schemeClr val="accent2"/>
                </a:solidFill>
              </a:rPr>
              <a:t>1C_654/2021 du 28.11.22</a:t>
            </a:r>
            <a:r>
              <a:rPr lang="fr-CH" b="1" dirty="0"/>
              <a:t>)</a:t>
            </a:r>
          </a:p>
        </p:txBody>
      </p:sp>
      <p:sp>
        <p:nvSpPr>
          <p:cNvPr id="3" name="Espace réservé du contenu 2"/>
          <p:cNvSpPr>
            <a:spLocks noGrp="1"/>
          </p:cNvSpPr>
          <p:nvPr>
            <p:ph idx="1"/>
          </p:nvPr>
        </p:nvSpPr>
        <p:spPr>
          <a:noFill/>
        </p:spPr>
        <p:txBody>
          <a:bodyPr>
            <a:noAutofit/>
          </a:bodyPr>
          <a:lstStyle/>
          <a:p>
            <a:r>
              <a:rPr lang="fr-CH" dirty="0"/>
              <a:t>Réaménagement d’un bord de l’Aar dans la ville d’Olten. Mise en valeur d’une rive avec essartage de la végétation riveraine et aménagement d’un espace de détente au bord du fleuve.</a:t>
            </a:r>
          </a:p>
          <a:p>
            <a:r>
              <a:rPr lang="fr-CH" dirty="0"/>
              <a:t>Autorisation du projet mais admission du recours au TF.</a:t>
            </a:r>
          </a:p>
          <a:p>
            <a:r>
              <a:rPr lang="fr-CH" dirty="0"/>
              <a:t>Protection de la végétation riveraine.</a:t>
            </a:r>
          </a:p>
          <a:p>
            <a:r>
              <a:rPr lang="fr-CH" dirty="0"/>
              <a:t>Portée de l’inventaire ISOS à ce sujet.</a:t>
            </a:r>
          </a:p>
          <a:p>
            <a:pPr algn="just"/>
            <a:endParaRPr lang="fr-CH" sz="3000" dirty="0"/>
          </a:p>
        </p:txBody>
      </p:sp>
    </p:spTree>
    <p:extLst>
      <p:ext uri="{BB962C8B-B14F-4D97-AF65-F5344CB8AC3E}">
        <p14:creationId xmlns:p14="http://schemas.microsoft.com/office/powerpoint/2010/main" val="324360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chemeClr val="accent2"/>
                </a:solidFill>
              </a:rPr>
              <a:t>1C_636/2020 du 24.8.22</a:t>
            </a:r>
            <a:r>
              <a:rPr lang="fr-CH" b="1" dirty="0">
                <a:solidFill>
                  <a:srgbClr val="FF0000"/>
                </a:solidFill>
              </a:rPr>
              <a:t>)</a:t>
            </a:r>
            <a:endParaRPr lang="fr-CH" b="1" dirty="0"/>
          </a:p>
        </p:txBody>
      </p:sp>
      <p:sp>
        <p:nvSpPr>
          <p:cNvPr id="3" name="Espace réservé du contenu 2"/>
          <p:cNvSpPr>
            <a:spLocks noGrp="1"/>
          </p:cNvSpPr>
          <p:nvPr>
            <p:ph idx="1"/>
          </p:nvPr>
        </p:nvSpPr>
        <p:spPr/>
        <p:txBody>
          <a:bodyPr>
            <a:normAutofit lnSpcReduction="10000"/>
          </a:bodyPr>
          <a:lstStyle/>
          <a:p>
            <a:pPr algn="just"/>
            <a:r>
              <a:rPr lang="fr-CH" sz="3200" dirty="0"/>
              <a:t>Loi sur les agglomérations du canton de Fribourg. Contrôle abstrait du texte légal.</a:t>
            </a:r>
          </a:p>
          <a:p>
            <a:pPr algn="just"/>
            <a:r>
              <a:rPr lang="fr-CH" sz="3200" dirty="0"/>
              <a:t>Recours rejeté après des débats publics pour le moins controversés entre les juges composant la cour appelée à statuer (délibérations en séance publique du 24.8.22).</a:t>
            </a:r>
          </a:p>
          <a:p>
            <a:pPr algn="just"/>
            <a:r>
              <a:rPr lang="fr-CH" sz="3200" dirty="0"/>
              <a:t>Pas de violation de la Charte européenne de l’autonomie locale du 15.10.1985 (RS 0.102).</a:t>
            </a:r>
          </a:p>
          <a:p>
            <a:pPr algn="just"/>
            <a:r>
              <a:rPr lang="fr-CH" sz="3200" dirty="0"/>
              <a:t>Pas de droits acquis en faveur des agglomérations institutionnelles garantis par la Constitution cantonale.</a:t>
            </a:r>
          </a:p>
        </p:txBody>
      </p:sp>
    </p:spTree>
    <p:extLst>
      <p:ext uri="{BB962C8B-B14F-4D97-AF65-F5344CB8AC3E}">
        <p14:creationId xmlns:p14="http://schemas.microsoft.com/office/powerpoint/2010/main" val="2343849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Les biotopes - forêts (</a:t>
            </a:r>
            <a:r>
              <a:rPr lang="fr-CH" b="1" dirty="0">
                <a:solidFill>
                  <a:srgbClr val="00B050"/>
                </a:solidFill>
              </a:rPr>
              <a:t>1C_517/2021 du 18.8.22</a:t>
            </a:r>
            <a:r>
              <a:rPr lang="fr-CH" b="1" dirty="0"/>
              <a:t>)</a:t>
            </a:r>
          </a:p>
        </p:txBody>
      </p:sp>
      <p:sp>
        <p:nvSpPr>
          <p:cNvPr id="3" name="Espace réservé du contenu 2"/>
          <p:cNvSpPr>
            <a:spLocks noGrp="1"/>
          </p:cNvSpPr>
          <p:nvPr>
            <p:ph idx="1"/>
          </p:nvPr>
        </p:nvSpPr>
        <p:spPr/>
        <p:txBody>
          <a:bodyPr>
            <a:noAutofit/>
          </a:bodyPr>
          <a:lstStyle/>
          <a:p>
            <a:pPr algn="just"/>
            <a:r>
              <a:rPr lang="fr-CH" dirty="0"/>
              <a:t>Constat de la nature forestière refusé. Recours d’une organisation de protection de la nature. </a:t>
            </a:r>
          </a:p>
          <a:p>
            <a:pPr algn="just"/>
            <a:r>
              <a:rPr lang="fr-CH" dirty="0"/>
              <a:t>Défaut de motivation du refus: La cour cantonale devait investiguer plus avant la question de la valeur du sous-bois et examiner plus en détail en quoi la fonction paysagère reconnue au boisement ne devait pas suffire à le faire reconnaître comme forêt. La seule référence à la décision du département, constituée uniquement d'un formulaire à remplir et dont la seule motivation est l'indication de l'absence de "fonction forestière significative [du boqueteau] mise à part sa valeur paysagère", était en effet insuffisante dans un tel contexte.</a:t>
            </a:r>
            <a:endParaRPr lang="fr-CH" sz="3000" dirty="0"/>
          </a:p>
        </p:txBody>
      </p:sp>
    </p:spTree>
    <p:extLst>
      <p:ext uri="{BB962C8B-B14F-4D97-AF65-F5344CB8AC3E}">
        <p14:creationId xmlns:p14="http://schemas.microsoft.com/office/powerpoint/2010/main" val="943428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PNP du Jorat (</a:t>
            </a:r>
            <a:r>
              <a:rPr lang="fr-CH" b="1" dirty="0">
                <a:solidFill>
                  <a:srgbClr val="FF0000"/>
                </a:solidFill>
              </a:rPr>
              <a:t>1C_115/2022 du 27.4.23</a:t>
            </a:r>
            <a:r>
              <a:rPr lang="fr-CH" b="1" dirty="0"/>
              <a:t>)</a:t>
            </a:r>
          </a:p>
        </p:txBody>
      </p:sp>
      <p:sp>
        <p:nvSpPr>
          <p:cNvPr id="3" name="Espace réservé du contenu 2"/>
          <p:cNvSpPr>
            <a:spLocks noGrp="1"/>
          </p:cNvSpPr>
          <p:nvPr>
            <p:ph idx="1"/>
          </p:nvPr>
        </p:nvSpPr>
        <p:spPr/>
        <p:txBody>
          <a:bodyPr>
            <a:noAutofit/>
          </a:bodyPr>
          <a:lstStyle/>
          <a:p>
            <a:pPr algn="just"/>
            <a:r>
              <a:rPr lang="fr-CH" sz="3000" dirty="0"/>
              <a:t>Décision de classement de la zone centrale du Parc naturel périurbain du Jorat. Recours des communes de </a:t>
            </a:r>
            <a:r>
              <a:rPr lang="fr-CH" sz="3000" dirty="0" err="1"/>
              <a:t>Cugy</a:t>
            </a:r>
            <a:r>
              <a:rPr lang="fr-CH" sz="3000" dirty="0"/>
              <a:t> et de </a:t>
            </a:r>
            <a:r>
              <a:rPr lang="fr-CH" sz="3000" dirty="0" err="1"/>
              <a:t>Froideville</a:t>
            </a:r>
            <a:r>
              <a:rPr lang="fr-CH" sz="3000" dirty="0"/>
              <a:t>.</a:t>
            </a:r>
          </a:p>
          <a:p>
            <a:pPr algn="just"/>
            <a:r>
              <a:rPr lang="fr-CH" sz="3000" dirty="0"/>
              <a:t>Les communes estiment qu’il est illégal de classer la zone centrale du PNP en l’absence du classement également d’une zone de transition. Autre grief lié à la planification.</a:t>
            </a:r>
          </a:p>
          <a:p>
            <a:pPr algn="just"/>
            <a:r>
              <a:rPr lang="fr-CH" sz="3000" dirty="0"/>
              <a:t>Rejet du recours par le TF. Absence d’incompatibilité entre le PNP Jorat et l’implantation d’éoliennes dans la zone de transition.</a:t>
            </a:r>
          </a:p>
        </p:txBody>
      </p:sp>
    </p:spTree>
    <p:extLst>
      <p:ext uri="{BB962C8B-B14F-4D97-AF65-F5344CB8AC3E}">
        <p14:creationId xmlns:p14="http://schemas.microsoft.com/office/powerpoint/2010/main" val="2564039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LDFR (</a:t>
            </a:r>
            <a:r>
              <a:rPr lang="fr-CH" b="1" dirty="0">
                <a:solidFill>
                  <a:srgbClr val="FF0000"/>
                </a:solidFill>
              </a:rPr>
              <a:t>2C_255/2022 du 7.2.23</a:t>
            </a:r>
            <a:r>
              <a:rPr lang="fr-CH" b="1" dirty="0"/>
              <a:t>)</a:t>
            </a:r>
          </a:p>
        </p:txBody>
      </p:sp>
      <p:sp>
        <p:nvSpPr>
          <p:cNvPr id="3" name="Espace réservé du contenu 2"/>
          <p:cNvSpPr>
            <a:spLocks noGrp="1"/>
          </p:cNvSpPr>
          <p:nvPr>
            <p:ph idx="1"/>
          </p:nvPr>
        </p:nvSpPr>
        <p:spPr/>
        <p:txBody>
          <a:bodyPr>
            <a:noAutofit/>
          </a:bodyPr>
          <a:lstStyle/>
          <a:p>
            <a:pPr algn="just"/>
            <a:r>
              <a:rPr lang="fr-CH" sz="3000" dirty="0"/>
              <a:t>L</a:t>
            </a:r>
            <a:r>
              <a:rPr lang="fr-CH" dirty="0"/>
              <a:t>e litige porte sur la question de la soumission à la LDFR d'une parcelle sise en zone agricole, mais incluse dans un plan d'extraction d'une gravière pour une période limitée dans le temps, avec une possibilité d'exploitation en tant que gravière, au plus tôt, à partir de 2054. La </a:t>
            </a:r>
            <a:r>
              <a:rPr lang="fr-CH" dirty="0" err="1"/>
              <a:t>recourante</a:t>
            </a:r>
            <a:r>
              <a:rPr lang="fr-CH" dirty="0"/>
              <a:t> et la Commission foncière agricole considèrent que l'entrée en vigueur du plan d'extraction a pour effet de sortir la parcelle du champ d'application de la LDFR, alors que la Cour de justice, l'Office cantonal, l'Office fédéral de l'agriculture, ainsi que l'Office fédéral de la justice estiment que cette sortie n'interviendra qu'au moment de l'entrée en force de l'autorisation d'exploiter, respectivement de l'exploitation effective de la gravière. Soumission de la parcelle à la LDFR pour le TF.</a:t>
            </a:r>
            <a:endParaRPr lang="fr-CH" sz="3000" dirty="0"/>
          </a:p>
        </p:txBody>
      </p:sp>
    </p:spTree>
    <p:extLst>
      <p:ext uri="{BB962C8B-B14F-4D97-AF65-F5344CB8AC3E}">
        <p14:creationId xmlns:p14="http://schemas.microsoft.com/office/powerpoint/2010/main" val="28710554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Font typeface="Arial" panose="020B0604020202020204" pitchFamily="34" charset="0"/>
              <a:buChar char="•"/>
            </a:pPr>
            <a:r>
              <a:rPr lang="fr-CH" b="1" dirty="0"/>
              <a:t>Les dommages-intérêts (</a:t>
            </a:r>
            <a:r>
              <a:rPr lang="fr-CH" b="1" dirty="0">
                <a:solidFill>
                  <a:srgbClr val="00B050"/>
                </a:solidFill>
              </a:rPr>
              <a:t>2C_362/2022 du 7.2.23</a:t>
            </a:r>
            <a:r>
              <a:rPr lang="fr-CH" b="1" dirty="0"/>
              <a:t>)</a:t>
            </a:r>
          </a:p>
        </p:txBody>
      </p:sp>
      <p:sp>
        <p:nvSpPr>
          <p:cNvPr id="3" name="Espace réservé du contenu 2"/>
          <p:cNvSpPr>
            <a:spLocks noGrp="1"/>
          </p:cNvSpPr>
          <p:nvPr>
            <p:ph idx="1"/>
          </p:nvPr>
        </p:nvSpPr>
        <p:spPr/>
        <p:txBody>
          <a:bodyPr>
            <a:normAutofit/>
          </a:bodyPr>
          <a:lstStyle/>
          <a:p>
            <a:pPr algn="just"/>
            <a:r>
              <a:rPr lang="fr-CH" sz="3200" dirty="0"/>
              <a:t>Rejet d’une demande en indemnisation du développeur d’un projet de nouveau port de petite </a:t>
            </a:r>
            <a:r>
              <a:rPr lang="fr-CH" sz="3200" dirty="0" err="1"/>
              <a:t>ballerie</a:t>
            </a:r>
            <a:r>
              <a:rPr lang="fr-CH" sz="3200" dirty="0"/>
              <a:t> à Montreux. Abrogation du PPA «En Massiez» mettant fin aux espérances de réaliser ce projet.</a:t>
            </a:r>
          </a:p>
          <a:p>
            <a:pPr algn="just"/>
            <a:r>
              <a:rPr lang="fr-CH" sz="3200" dirty="0"/>
              <a:t>Refus de l’indemnisation confirmée par le TF. Rappel des conditions de l’indemnisation pour les frais de projet privés de leur but dans le cas d’une modification de la planification par l’autorité (responsabilité pour acte licite de la collectivité).</a:t>
            </a:r>
          </a:p>
        </p:txBody>
      </p:sp>
    </p:spTree>
    <p:extLst>
      <p:ext uri="{BB962C8B-B14F-4D97-AF65-F5344CB8AC3E}">
        <p14:creationId xmlns:p14="http://schemas.microsoft.com/office/powerpoint/2010/main" val="1789641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buFont typeface="Arial" panose="020B0604020202020204" pitchFamily="34" charset="0"/>
              <a:buChar char="•"/>
            </a:pPr>
            <a:r>
              <a:rPr lang="fr-CH" b="1" dirty="0"/>
              <a:t>Les dommages-intérêts (</a:t>
            </a:r>
            <a:r>
              <a:rPr lang="fr-CH" b="1" dirty="0">
                <a:solidFill>
                  <a:srgbClr val="00B050"/>
                </a:solidFill>
              </a:rPr>
              <a:t>2C_901/2022 du 31.5.23</a:t>
            </a:r>
            <a:r>
              <a:rPr lang="fr-CH" b="1" dirty="0"/>
              <a:t>)</a:t>
            </a:r>
          </a:p>
        </p:txBody>
      </p:sp>
      <p:sp>
        <p:nvSpPr>
          <p:cNvPr id="3" name="Espace réservé du contenu 2"/>
          <p:cNvSpPr>
            <a:spLocks noGrp="1"/>
          </p:cNvSpPr>
          <p:nvPr>
            <p:ph idx="1"/>
          </p:nvPr>
        </p:nvSpPr>
        <p:spPr/>
        <p:txBody>
          <a:bodyPr>
            <a:normAutofit/>
          </a:bodyPr>
          <a:lstStyle/>
          <a:p>
            <a:pPr algn="just"/>
            <a:r>
              <a:rPr lang="fr-CH" sz="3200" dirty="0"/>
              <a:t>Responsabilité de la Commune de Châtel-St-Denis pour un remblai terreux déposé à l’aval d’une route qui a généré un dommage à un chalet en contrebas. </a:t>
            </a:r>
          </a:p>
          <a:p>
            <a:pPr algn="just"/>
            <a:r>
              <a:rPr lang="fr-CH" sz="3200" dirty="0"/>
              <a:t>La question est celle de savoir si l’action relève de la responsabilité de l’Etat ou de l’art. 58 CO.</a:t>
            </a:r>
          </a:p>
          <a:p>
            <a:pPr algn="just"/>
            <a:r>
              <a:rPr lang="fr-CH" sz="3200" dirty="0"/>
              <a:t>En l’occurrence, la prétention a été jugée irrecevable en tant que formulée sur la base de la responsabilité de l’Etat. Cette irrecevabilité est confirmée par le TF.</a:t>
            </a:r>
          </a:p>
        </p:txBody>
      </p:sp>
    </p:spTree>
    <p:extLst>
      <p:ext uri="{BB962C8B-B14F-4D97-AF65-F5344CB8AC3E}">
        <p14:creationId xmlns:p14="http://schemas.microsoft.com/office/powerpoint/2010/main" val="4275972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L’expropriation (</a:t>
            </a:r>
            <a:r>
              <a:rPr lang="fr-CH" b="1" dirty="0">
                <a:solidFill>
                  <a:schemeClr val="accent2"/>
                </a:solidFill>
              </a:rPr>
              <a:t>1C_103/2022 du 20.10.22</a:t>
            </a:r>
            <a:r>
              <a:rPr lang="fr-CH" b="1" dirty="0"/>
              <a:t>)</a:t>
            </a:r>
          </a:p>
        </p:txBody>
      </p:sp>
      <p:sp>
        <p:nvSpPr>
          <p:cNvPr id="3" name="Espace réservé du contenu 2"/>
          <p:cNvSpPr>
            <a:spLocks noGrp="1"/>
          </p:cNvSpPr>
          <p:nvPr>
            <p:ph idx="1"/>
          </p:nvPr>
        </p:nvSpPr>
        <p:spPr>
          <a:noFill/>
        </p:spPr>
        <p:txBody>
          <a:bodyPr>
            <a:normAutofit/>
          </a:bodyPr>
          <a:lstStyle/>
          <a:p>
            <a:pPr algn="just"/>
            <a:r>
              <a:rPr lang="fr-CH" sz="3200" dirty="0"/>
              <a:t>Expropriation formelle des droits du voisinage en lien avec la ligne CFF Genève-Genève Aéroport.</a:t>
            </a:r>
          </a:p>
          <a:p>
            <a:pPr algn="just"/>
            <a:r>
              <a:rPr lang="fr-CH" sz="3200" dirty="0"/>
              <a:t>Condamnation par la CFE 1 des CFF à ériger un mur anti—bruit. Admission du recours par le TAF et rejet du recours au TF.</a:t>
            </a:r>
          </a:p>
          <a:p>
            <a:pPr algn="just"/>
            <a:r>
              <a:rPr lang="fr-CH" sz="3200" dirty="0"/>
              <a:t>Pas d’expropriation des droits du voisinage du fait que l’atteinte n’est pas spéciale (VLI respectées). Prise en considération des études produites par les CFF: ok.</a:t>
            </a:r>
          </a:p>
          <a:p>
            <a:pPr algn="just"/>
            <a:endParaRPr lang="fr-CH" sz="3200" dirty="0"/>
          </a:p>
          <a:p>
            <a:pPr algn="just"/>
            <a:endParaRPr lang="fr-CH" sz="3200" dirty="0"/>
          </a:p>
        </p:txBody>
      </p:sp>
    </p:spTree>
    <p:extLst>
      <p:ext uri="{BB962C8B-B14F-4D97-AF65-F5344CB8AC3E}">
        <p14:creationId xmlns:p14="http://schemas.microsoft.com/office/powerpoint/2010/main" val="2459182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L’expropriation matérielle (</a:t>
            </a:r>
            <a:r>
              <a:rPr lang="fr-CH" b="1" dirty="0">
                <a:solidFill>
                  <a:srgbClr val="FF0000"/>
                </a:solidFill>
              </a:rPr>
              <a:t>1C_332/2023 du 13.7.23</a:t>
            </a:r>
            <a:r>
              <a:rPr lang="fr-CH" b="1" dirty="0"/>
              <a:t>)</a:t>
            </a:r>
          </a:p>
        </p:txBody>
      </p:sp>
      <p:sp>
        <p:nvSpPr>
          <p:cNvPr id="3" name="Espace réservé du contenu 2"/>
          <p:cNvSpPr>
            <a:spLocks noGrp="1"/>
          </p:cNvSpPr>
          <p:nvPr>
            <p:ph idx="1"/>
          </p:nvPr>
        </p:nvSpPr>
        <p:spPr>
          <a:noFill/>
        </p:spPr>
        <p:txBody>
          <a:bodyPr>
            <a:normAutofit fontScale="70000" lnSpcReduction="20000"/>
          </a:bodyPr>
          <a:lstStyle/>
          <a:p>
            <a:pPr algn="just"/>
            <a:r>
              <a:rPr lang="fr-CH" sz="3600" dirty="0"/>
              <a:t>Demande en expropriation matérielle rejetée en première instance mais admise par le Tribunal cantonal du fait de la planification d’un terrain en zone de construction d’intérêt public (zone destinée à la construction exclusive de résidences principales). La demande en expropriation matérielle de près de 8 millions a été admise du fait que le terrain ne peut plus qu’être acquis par la collectivité après cette planification en ZEIC. Le TF admet le recours. </a:t>
            </a:r>
          </a:p>
          <a:p>
            <a:pPr algn="just"/>
            <a:r>
              <a:rPr lang="fr-CH" sz="3600" dirty="0"/>
              <a:t>Pas d’analogie avec l’arrêt 1A.28/2005 qui se prononçait exclusivement sur l’indemnité d’expropriation et non sur le caractère </a:t>
            </a:r>
            <a:r>
              <a:rPr lang="fr-CH" sz="3600" dirty="0" err="1"/>
              <a:t>expropriatoire</a:t>
            </a:r>
            <a:r>
              <a:rPr lang="fr-CH" sz="3600" dirty="0"/>
              <a:t> du classement en ZEIC.</a:t>
            </a:r>
          </a:p>
          <a:p>
            <a:pPr algn="just"/>
            <a:r>
              <a:rPr lang="fr-CH" sz="3600" dirty="0"/>
              <a:t>Défaut de prise en considération du caractère conforme ou non au droit fédéral (surdimensionnement de la zone à bâtir) du plan de 1993 (mesure </a:t>
            </a:r>
            <a:r>
              <a:rPr lang="fr-CH" sz="3600" dirty="0" err="1"/>
              <a:t>expropriatoire</a:t>
            </a:r>
            <a:r>
              <a:rPr lang="fr-CH" sz="3600" dirty="0"/>
              <a:t>!) , seul plan faisant foi en ce qui concerne l’expropriation.</a:t>
            </a:r>
          </a:p>
          <a:p>
            <a:pPr algn="just"/>
            <a:endParaRPr lang="fr-CH" sz="3200" dirty="0"/>
          </a:p>
        </p:txBody>
      </p:sp>
    </p:spTree>
    <p:extLst>
      <p:ext uri="{BB962C8B-B14F-4D97-AF65-F5344CB8AC3E}">
        <p14:creationId xmlns:p14="http://schemas.microsoft.com/office/powerpoint/2010/main" val="3982485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procédure (</a:t>
            </a:r>
            <a:r>
              <a:rPr lang="fr-CH" b="1" dirty="0">
                <a:solidFill>
                  <a:srgbClr val="FF0000"/>
                </a:solidFill>
              </a:rPr>
              <a:t>148 II 465 du 18.10.22</a:t>
            </a:r>
            <a:r>
              <a:rPr lang="fr-CH" b="1" dirty="0"/>
              <a:t>)</a:t>
            </a:r>
          </a:p>
        </p:txBody>
      </p:sp>
      <p:sp>
        <p:nvSpPr>
          <p:cNvPr id="3" name="Espace réservé du contenu 2"/>
          <p:cNvSpPr>
            <a:spLocks noGrp="1"/>
          </p:cNvSpPr>
          <p:nvPr>
            <p:ph idx="1"/>
          </p:nvPr>
        </p:nvSpPr>
        <p:spPr>
          <a:noFill/>
        </p:spPr>
        <p:txBody>
          <a:bodyPr>
            <a:normAutofit fontScale="92500" lnSpcReduction="20000"/>
          </a:bodyPr>
          <a:lstStyle/>
          <a:p>
            <a:pPr algn="just"/>
            <a:r>
              <a:rPr lang="fr-CH" dirty="0"/>
              <a:t>Art. 86 LS/GE; art. 17 </a:t>
            </a:r>
            <a:r>
              <a:rPr lang="fr-CH" dirty="0" err="1"/>
              <a:t>LComPS</a:t>
            </a:r>
            <a:r>
              <a:rPr lang="fr-CH" dirty="0"/>
              <a:t>/GE; art. 19 et 22 LPA</a:t>
            </a:r>
            <a:r>
              <a:rPr lang="fr-CH" sz="3200" dirty="0"/>
              <a:t>/GE; dénonciation d'une médecin indépendante, par un hôpital, pour traitements inappropriés envers une patiente; enquête disciplinaire; refus de la médecin de requérir la levée du secret professionnel; devoir de collaboration des parties. Il n'est pas arbitraire d'imposer au médecin </a:t>
            </a:r>
            <a:r>
              <a:rPr lang="fr-CH" sz="3200" b="1" dirty="0"/>
              <a:t>l'obligation de collaborer</a:t>
            </a:r>
            <a:r>
              <a:rPr lang="fr-CH" sz="3200" dirty="0"/>
              <a:t>, prévue par le droit cantonal de procédure, dans le cadre d'une enquête disciplinaire. En l'espèce, l'autorité de surveillance a, de façon soutenable, statué uniquement sur la base des faits contenus dans le dossier de la patiente établi par l'hôpital, la médecin n'ayant pas demandé la levée du secret professionnel et n'ayant pas collaboré à l'établissement des faits (</a:t>
            </a:r>
            <a:r>
              <a:rPr lang="fr-CH" sz="3200" dirty="0" err="1"/>
              <a:t>consid</a:t>
            </a:r>
            <a:r>
              <a:rPr lang="fr-CH" sz="3200" dirty="0"/>
              <a:t>. 8).</a:t>
            </a:r>
          </a:p>
          <a:p>
            <a:pPr algn="just"/>
            <a:endParaRPr lang="fr-CH" sz="3200" dirty="0"/>
          </a:p>
        </p:txBody>
      </p:sp>
    </p:spTree>
    <p:extLst>
      <p:ext uri="{BB962C8B-B14F-4D97-AF65-F5344CB8AC3E}">
        <p14:creationId xmlns:p14="http://schemas.microsoft.com/office/powerpoint/2010/main" val="1634637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procédure (</a:t>
            </a:r>
            <a:r>
              <a:rPr lang="fr-CH" b="1" dirty="0">
                <a:solidFill>
                  <a:srgbClr val="00B050"/>
                </a:solidFill>
              </a:rPr>
              <a:t>1C_82/2022 du 1.12.22</a:t>
            </a:r>
            <a:r>
              <a:rPr lang="fr-CH" b="1" dirty="0"/>
              <a:t>)</a:t>
            </a:r>
          </a:p>
        </p:txBody>
      </p:sp>
      <p:sp>
        <p:nvSpPr>
          <p:cNvPr id="3" name="Espace réservé du contenu 2"/>
          <p:cNvSpPr>
            <a:spLocks noGrp="1"/>
          </p:cNvSpPr>
          <p:nvPr>
            <p:ph idx="1"/>
          </p:nvPr>
        </p:nvSpPr>
        <p:spPr>
          <a:noFill/>
        </p:spPr>
        <p:txBody>
          <a:bodyPr>
            <a:normAutofit/>
          </a:bodyPr>
          <a:lstStyle/>
          <a:p>
            <a:pPr algn="just"/>
            <a:r>
              <a:rPr lang="fr-CH" sz="3200" dirty="0"/>
              <a:t>Refus d’une demande de reconsidération formulée à l’encontre du volet éolien d’un plan directeur formulée par différentes communes du canton de Fribourg.</a:t>
            </a:r>
          </a:p>
          <a:p>
            <a:pPr algn="just"/>
            <a:r>
              <a:rPr lang="fr-CH" sz="3200" dirty="0"/>
              <a:t>Rejet de ce recours du fait que les communes en question peuvent déjà participer à la procédure en cours de révision du PDC. Elles n’ont dès lors pas d’intérêt à ce que leur demande de reconsidération soit traitée.</a:t>
            </a:r>
          </a:p>
        </p:txBody>
      </p:sp>
    </p:spTree>
    <p:extLst>
      <p:ext uri="{BB962C8B-B14F-4D97-AF65-F5344CB8AC3E}">
        <p14:creationId xmlns:p14="http://schemas.microsoft.com/office/powerpoint/2010/main" val="2104595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procédure (</a:t>
            </a:r>
            <a:r>
              <a:rPr lang="fr-CH" b="1" dirty="0">
                <a:solidFill>
                  <a:srgbClr val="FF0000"/>
                </a:solidFill>
              </a:rPr>
              <a:t>2C_849/2021 du 17.1.23</a:t>
            </a:r>
            <a:r>
              <a:rPr lang="fr-CH" b="1" dirty="0"/>
              <a:t>)</a:t>
            </a:r>
          </a:p>
        </p:txBody>
      </p:sp>
      <p:sp>
        <p:nvSpPr>
          <p:cNvPr id="3" name="Espace réservé du contenu 2"/>
          <p:cNvSpPr>
            <a:spLocks noGrp="1"/>
          </p:cNvSpPr>
          <p:nvPr>
            <p:ph idx="1"/>
          </p:nvPr>
        </p:nvSpPr>
        <p:spPr>
          <a:noFill/>
        </p:spPr>
        <p:txBody>
          <a:bodyPr>
            <a:normAutofit lnSpcReduction="10000"/>
          </a:bodyPr>
          <a:lstStyle/>
          <a:p>
            <a:pPr algn="just"/>
            <a:r>
              <a:rPr lang="fr-CH" sz="3200" dirty="0"/>
              <a:t>Contestation relative au prix à payer pour l’accueil d’un enfant dans une crèche tenue par une association, délégataire ou non de l’exercice de la puissance publique par rapport à l’exécution d’une tâche cantonale.</a:t>
            </a:r>
          </a:p>
          <a:p>
            <a:pPr algn="just"/>
            <a:r>
              <a:rPr lang="fr-CH" sz="3200" dirty="0"/>
              <a:t>Question de savoir si ce contentieux relève du contrat (droit privé – solution cantonale) ou du droit public (action devant l’instance unique cantonale fondée sur un contrat de droit public).</a:t>
            </a:r>
          </a:p>
          <a:p>
            <a:pPr algn="just"/>
            <a:r>
              <a:rPr lang="fr-CH" sz="3200" dirty="0"/>
              <a:t>Recours admis du fait que l’action se fonde sur le droit public.</a:t>
            </a:r>
          </a:p>
        </p:txBody>
      </p:sp>
    </p:spTree>
    <p:extLst>
      <p:ext uri="{BB962C8B-B14F-4D97-AF65-F5344CB8AC3E}">
        <p14:creationId xmlns:p14="http://schemas.microsoft.com/office/powerpoint/2010/main" val="399466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rgbClr val="FF0000"/>
                </a:solidFill>
              </a:rPr>
              <a:t>1C_638/2021 du 16.11.22)</a:t>
            </a:r>
            <a:endParaRPr lang="fr-CH" b="1" dirty="0"/>
          </a:p>
        </p:txBody>
      </p:sp>
      <p:sp>
        <p:nvSpPr>
          <p:cNvPr id="3" name="Espace réservé du contenu 2"/>
          <p:cNvSpPr>
            <a:spLocks noGrp="1"/>
          </p:cNvSpPr>
          <p:nvPr>
            <p:ph idx="1"/>
          </p:nvPr>
        </p:nvSpPr>
        <p:spPr/>
        <p:txBody>
          <a:bodyPr>
            <a:normAutofit lnSpcReduction="10000"/>
          </a:bodyPr>
          <a:lstStyle/>
          <a:p>
            <a:pPr algn="just"/>
            <a:r>
              <a:rPr lang="fr-CH" sz="3200" dirty="0"/>
              <a:t>Initiative populaire cantonale «Pour un urbanisme plus démocratique à Genève – IN 176». Recours au TF concernant sa compatibilité au droit supérieur.</a:t>
            </a:r>
          </a:p>
          <a:p>
            <a:pPr algn="just"/>
            <a:r>
              <a:rPr lang="fr-CH" sz="3200" dirty="0"/>
              <a:t>Le Conseil d'Etat a partiellement invalidé l'IN 176 et supprimé l'art. 5A al. 5 LGZD projeté pour non-conformité au droit supérieur. </a:t>
            </a:r>
          </a:p>
          <a:p>
            <a:pPr algn="just"/>
            <a:r>
              <a:rPr lang="fr-CH" sz="3200" dirty="0"/>
              <a:t>Recours contre ces limitations. Recours admis par le TF.</a:t>
            </a:r>
          </a:p>
          <a:p>
            <a:pPr algn="just"/>
            <a:r>
              <a:rPr lang="fr-CH" sz="3200" dirty="0">
                <a:highlight>
                  <a:srgbClr val="FFFF00"/>
                </a:highlight>
              </a:rPr>
              <a:t>Unité du genre, unité de la matière, conformité au droit supérieur + clarté et </a:t>
            </a:r>
            <a:r>
              <a:rPr lang="fr-CH" sz="3200" dirty="0" err="1">
                <a:highlight>
                  <a:srgbClr val="FFFF00"/>
                </a:highlight>
              </a:rPr>
              <a:t>exécutabilité</a:t>
            </a:r>
            <a:r>
              <a:rPr lang="fr-CH" sz="3200" dirty="0">
                <a:highlight>
                  <a:srgbClr val="FFFF00"/>
                </a:highlight>
              </a:rPr>
              <a:t> du texte (liberté de vote).</a:t>
            </a:r>
          </a:p>
        </p:txBody>
      </p:sp>
    </p:spTree>
    <p:extLst>
      <p:ext uri="{BB962C8B-B14F-4D97-AF65-F5344CB8AC3E}">
        <p14:creationId xmlns:p14="http://schemas.microsoft.com/office/powerpoint/2010/main" val="535282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procédure (</a:t>
            </a:r>
            <a:r>
              <a:rPr lang="fr-CH" b="1" dirty="0">
                <a:solidFill>
                  <a:srgbClr val="00B050"/>
                </a:solidFill>
              </a:rPr>
              <a:t>1C_351/2022 du 20.1.23</a:t>
            </a:r>
            <a:r>
              <a:rPr lang="fr-CH" b="1" dirty="0"/>
              <a:t>)</a:t>
            </a:r>
          </a:p>
        </p:txBody>
      </p:sp>
      <p:sp>
        <p:nvSpPr>
          <p:cNvPr id="3" name="Espace réservé du contenu 2"/>
          <p:cNvSpPr>
            <a:spLocks noGrp="1"/>
          </p:cNvSpPr>
          <p:nvPr>
            <p:ph idx="1"/>
          </p:nvPr>
        </p:nvSpPr>
        <p:spPr>
          <a:noFill/>
        </p:spPr>
        <p:txBody>
          <a:bodyPr>
            <a:normAutofit fontScale="92500" lnSpcReduction="20000"/>
          </a:bodyPr>
          <a:lstStyle/>
          <a:p>
            <a:pPr marL="0" indent="0" algn="just">
              <a:buNone/>
            </a:pPr>
            <a:r>
              <a:rPr lang="fr-CH" b="1" dirty="0"/>
              <a:t>Indemnité pour les dépens octroyée à la Commune de </a:t>
            </a:r>
            <a:r>
              <a:rPr lang="fr-CH" b="1" dirty="0" err="1"/>
              <a:t>Ferpicloz</a:t>
            </a:r>
            <a:r>
              <a:rPr lang="fr-CH" b="1" dirty="0"/>
              <a:t> (FR).</a:t>
            </a:r>
          </a:p>
          <a:p>
            <a:pPr marL="0" indent="0" algn="just">
              <a:buNone/>
            </a:pPr>
            <a:r>
              <a:rPr lang="fr-CH" dirty="0"/>
              <a:t>La jurisprudence cantonale a notamment retenu l'existence de circonstances particulières au sens de l'art. 139 CPJA lorsqu'une collectivité publique de taille moyenne ne dispose pas de service juridique pour défendre elle-même son point de vue dans le procès La Cour de céans a déjà jugé que l'absence de service juridique pouvait justifier de manière soutenable le recours à un mandataire extérieur et l'allocation d'une indemnité de partie à une Commune (cf. arrêt 1C_335/2013 du 10 octobre 2013 </a:t>
            </a:r>
            <a:r>
              <a:rPr lang="fr-CH" dirty="0" err="1"/>
              <a:t>consid</a:t>
            </a:r>
            <a:r>
              <a:rPr lang="fr-CH" dirty="0"/>
              <a:t>. 4.2). </a:t>
            </a:r>
          </a:p>
          <a:p>
            <a:pPr marL="0" indent="0" algn="just">
              <a:buNone/>
            </a:pPr>
            <a:r>
              <a:rPr lang="fr-CH" dirty="0"/>
              <a:t>Pour le surplus, la </a:t>
            </a:r>
            <a:r>
              <a:rPr lang="fr-CH" dirty="0" err="1"/>
              <a:t>recourante</a:t>
            </a:r>
            <a:r>
              <a:rPr lang="fr-CH" dirty="0"/>
              <a:t> ne conteste pas que la Commune de </a:t>
            </a:r>
            <a:r>
              <a:rPr lang="fr-CH" dirty="0" err="1"/>
              <a:t>Ferpicloz</a:t>
            </a:r>
            <a:r>
              <a:rPr lang="fr-CH" dirty="0"/>
              <a:t> soit de petite taille au vu de sa superficie et du nombre de ses habitants, ni ne prétend qu'elle disposerait en son sein d'un service juridique ou de fonctionnaires habilités à sauvegarder efficacement les intérêts de la commune et qui justifierait de ne pas lui faire bénéficier de l'exception à la règle de l'art. 139 CPJA.  </a:t>
            </a:r>
            <a:endParaRPr lang="fr-CH" sz="3200" dirty="0"/>
          </a:p>
        </p:txBody>
      </p:sp>
    </p:spTree>
    <p:extLst>
      <p:ext uri="{BB962C8B-B14F-4D97-AF65-F5344CB8AC3E}">
        <p14:creationId xmlns:p14="http://schemas.microsoft.com/office/powerpoint/2010/main" val="3185025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procédure (</a:t>
            </a:r>
            <a:r>
              <a:rPr lang="fr-CH" b="1" dirty="0">
                <a:solidFill>
                  <a:srgbClr val="FF0000"/>
                </a:solidFill>
              </a:rPr>
              <a:t>1C_203/2022 du 12.4.23</a:t>
            </a:r>
            <a:r>
              <a:rPr lang="fr-CH" b="1" dirty="0"/>
              <a:t>)</a:t>
            </a:r>
          </a:p>
        </p:txBody>
      </p:sp>
      <p:sp>
        <p:nvSpPr>
          <p:cNvPr id="3" name="Espace réservé du contenu 2"/>
          <p:cNvSpPr>
            <a:spLocks noGrp="1"/>
          </p:cNvSpPr>
          <p:nvPr>
            <p:ph idx="1"/>
          </p:nvPr>
        </p:nvSpPr>
        <p:spPr>
          <a:solidFill>
            <a:srgbClr val="FFFF00"/>
          </a:solidFill>
        </p:spPr>
        <p:txBody>
          <a:bodyPr>
            <a:normAutofit fontScale="77500" lnSpcReduction="20000"/>
          </a:bodyPr>
          <a:lstStyle/>
          <a:p>
            <a:pPr algn="just"/>
            <a:r>
              <a:rPr lang="fr-CH" sz="3200" dirty="0"/>
              <a:t>Irrecevabilité du recours au TF déposé à l’encontre d’une décision «finale» (plutôt incidente procéduralement parlant) comprenant l’obligation de faire approuver des plans par une autorité spécifique (en l’occurrence, des plans de surfaces vertes/de jeux pour enfants). Cette approbation est qualifiée par le TF comme une condition suspensive du permis.</a:t>
            </a:r>
          </a:p>
          <a:p>
            <a:pPr algn="just"/>
            <a:r>
              <a:rPr lang="fr-CH" sz="3200" dirty="0"/>
              <a:t>Dans un tel cas, la décision de dernière instance cantonale n’ouvre la voie au recours immédiat au TF que si l’autorité n’a pas de pouvoir d’appréciation par rapport à la nouvelle décision à rendre, qui suspend les effets de l’autorisation de construire délivrée (p. ex. choix des couleurs rendu plus facile en cours de construction). Critère impossible à appliquer pratiquement.</a:t>
            </a:r>
          </a:p>
          <a:p>
            <a:pPr algn="just"/>
            <a:r>
              <a:rPr lang="fr-CH" sz="3200" dirty="0"/>
              <a:t>L’impossibilité pratique d’utiliser ce critère ne nuit pas au recourant car le TF autorise le recours même s’il qualifie la décision en question de décision finale pour autant que le recourant n’ait pas fait usage de sa possibilité de recourir contre la décision incidente ne conférant aucun pouvoir d’appréciation (</a:t>
            </a:r>
            <a:r>
              <a:rPr lang="fr-CH" sz="3200" dirty="0" err="1"/>
              <a:t>consid</a:t>
            </a:r>
            <a:r>
              <a:rPr lang="fr-CH" sz="3200" dirty="0"/>
              <a:t>. 1.9).</a:t>
            </a:r>
          </a:p>
          <a:p>
            <a:pPr algn="just"/>
            <a:endParaRPr lang="fr-CH" sz="3200" dirty="0"/>
          </a:p>
        </p:txBody>
      </p:sp>
    </p:spTree>
    <p:extLst>
      <p:ext uri="{BB962C8B-B14F-4D97-AF65-F5344CB8AC3E}">
        <p14:creationId xmlns:p14="http://schemas.microsoft.com/office/powerpoint/2010/main" val="974794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procédure (</a:t>
            </a:r>
            <a:r>
              <a:rPr lang="fr-CH" b="1" dirty="0">
                <a:solidFill>
                  <a:schemeClr val="accent2"/>
                </a:solidFill>
              </a:rPr>
              <a:t>2D_35/2022 du 22.6.23</a:t>
            </a:r>
            <a:r>
              <a:rPr lang="fr-CH" b="1" dirty="0"/>
              <a:t>)</a:t>
            </a:r>
          </a:p>
        </p:txBody>
      </p:sp>
      <p:sp>
        <p:nvSpPr>
          <p:cNvPr id="3" name="Espace réservé du contenu 2"/>
          <p:cNvSpPr>
            <a:spLocks noGrp="1"/>
          </p:cNvSpPr>
          <p:nvPr>
            <p:ph idx="1"/>
          </p:nvPr>
        </p:nvSpPr>
        <p:spPr>
          <a:noFill/>
        </p:spPr>
        <p:txBody>
          <a:bodyPr>
            <a:normAutofit/>
          </a:bodyPr>
          <a:lstStyle/>
          <a:p>
            <a:pPr algn="just"/>
            <a:r>
              <a:rPr lang="fr-CH" sz="3200" dirty="0"/>
              <a:t>Question de la qualité pour déposer un recours constitutionnel subsidiaire à l’encontre d’une décision d’adjudication rendue par une commune au-dessous des seuils.</a:t>
            </a:r>
          </a:p>
          <a:p>
            <a:pPr algn="just"/>
            <a:r>
              <a:rPr lang="fr-CH" sz="3200" dirty="0"/>
              <a:t>Pas de qualité pour recourir en recours constitutionnel subsidiaire de la Commission de la concurrence sur la base de l’interprétation approfondie de l’art. 9 al. 2bis LMI, voie de droit qui se limite aux recours ordinaires (question qui était très  controversée en doctrine).</a:t>
            </a:r>
          </a:p>
        </p:txBody>
      </p:sp>
    </p:spTree>
    <p:extLst>
      <p:ext uri="{BB962C8B-B14F-4D97-AF65-F5344CB8AC3E}">
        <p14:creationId xmlns:p14="http://schemas.microsoft.com/office/powerpoint/2010/main" val="1428218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procédure (</a:t>
            </a:r>
            <a:r>
              <a:rPr lang="fr-CH" b="1" dirty="0">
                <a:solidFill>
                  <a:srgbClr val="00B050"/>
                </a:solidFill>
              </a:rPr>
              <a:t>1C_645/2021 du 11.7.23</a:t>
            </a:r>
            <a:r>
              <a:rPr lang="fr-CH" b="1" dirty="0"/>
              <a:t>)</a:t>
            </a:r>
          </a:p>
        </p:txBody>
      </p:sp>
      <p:sp>
        <p:nvSpPr>
          <p:cNvPr id="3" name="Espace réservé du contenu 2"/>
          <p:cNvSpPr>
            <a:spLocks noGrp="1"/>
          </p:cNvSpPr>
          <p:nvPr>
            <p:ph idx="1"/>
          </p:nvPr>
        </p:nvSpPr>
        <p:spPr>
          <a:noFill/>
        </p:spPr>
        <p:txBody>
          <a:bodyPr>
            <a:normAutofit/>
          </a:bodyPr>
          <a:lstStyle/>
          <a:p>
            <a:pPr algn="just"/>
            <a:r>
              <a:rPr lang="fr-CH" sz="3200" dirty="0"/>
              <a:t>Nature privée ou publique des dispositions du droit cantonal des constructions zurichois donnant le droit à un constructeur d’utiliser les fonds voisins pour y implanter une grue, respectivement les installations de chantier, ou pour y faire passer les véhicules de chantier.</a:t>
            </a:r>
          </a:p>
          <a:p>
            <a:pPr algn="just"/>
            <a:r>
              <a:rPr lang="fr-CH" sz="3200" dirty="0"/>
              <a:t>Débat super intéressant. Malheureusement, faute de décision finale, le Tribunal fédéral refuse d’entrer en matière. Recours irrecevable. Affaire à suivre.</a:t>
            </a:r>
          </a:p>
        </p:txBody>
      </p:sp>
    </p:spTree>
    <p:extLst>
      <p:ext uri="{BB962C8B-B14F-4D97-AF65-F5344CB8AC3E}">
        <p14:creationId xmlns:p14="http://schemas.microsoft.com/office/powerpoint/2010/main" val="227249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fiscalité </a:t>
            </a:r>
            <a:r>
              <a:rPr lang="fr-CH" b="1" dirty="0">
                <a:solidFill>
                  <a:srgbClr val="FF0000"/>
                </a:solidFill>
              </a:rPr>
              <a:t>(148 I 286 du 4.8.22</a:t>
            </a:r>
            <a:r>
              <a:rPr lang="fr-CH" b="1" dirty="0"/>
              <a:t>)</a:t>
            </a:r>
          </a:p>
        </p:txBody>
      </p:sp>
      <p:sp>
        <p:nvSpPr>
          <p:cNvPr id="3" name="Espace réservé du contenu 2"/>
          <p:cNvSpPr>
            <a:spLocks noGrp="1"/>
          </p:cNvSpPr>
          <p:nvPr>
            <p:ph idx="1"/>
          </p:nvPr>
        </p:nvSpPr>
        <p:spPr/>
        <p:txBody>
          <a:bodyPr>
            <a:normAutofit/>
          </a:bodyPr>
          <a:lstStyle/>
          <a:p>
            <a:pPr algn="just"/>
            <a:r>
              <a:rPr lang="fr-CH" sz="3200" dirty="0"/>
              <a:t>Arrêt tessinois concernant un recours abstrait.</a:t>
            </a:r>
          </a:p>
          <a:p>
            <a:pPr algn="just"/>
            <a:r>
              <a:rPr lang="fr-CH" sz="3200" dirty="0"/>
              <a:t>Il est interdit au législateur cantonal de prévoir des abattements de la valeur locative pour les personnes à faible revenu afin de ne pas forcer la vente de biens immobiliers par des personnes à faible revenu (personnes âgées principalement).</a:t>
            </a:r>
          </a:p>
        </p:txBody>
      </p:sp>
    </p:spTree>
    <p:extLst>
      <p:ext uri="{BB962C8B-B14F-4D97-AF65-F5344CB8AC3E}">
        <p14:creationId xmlns:p14="http://schemas.microsoft.com/office/powerpoint/2010/main" val="4027987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fiscalité </a:t>
            </a:r>
            <a:r>
              <a:rPr lang="fr-CH" b="1" dirty="0">
                <a:solidFill>
                  <a:srgbClr val="FF0000"/>
                </a:solidFill>
              </a:rPr>
              <a:t>(2C_2/2022 du 21.11.22</a:t>
            </a:r>
            <a:r>
              <a:rPr lang="fr-CH" b="1" dirty="0"/>
              <a:t>)</a:t>
            </a:r>
          </a:p>
        </p:txBody>
      </p:sp>
      <p:sp>
        <p:nvSpPr>
          <p:cNvPr id="3" name="Espace réservé du contenu 2"/>
          <p:cNvSpPr>
            <a:spLocks noGrp="1"/>
          </p:cNvSpPr>
          <p:nvPr>
            <p:ph idx="1"/>
          </p:nvPr>
        </p:nvSpPr>
        <p:spPr/>
        <p:txBody>
          <a:bodyPr>
            <a:normAutofit/>
          </a:bodyPr>
          <a:lstStyle/>
          <a:p>
            <a:pPr algn="just"/>
            <a:r>
              <a:rPr lang="fr-CH" sz="3200" dirty="0"/>
              <a:t>Assujettissement spontané d’un service qui administre les immeubles communaux à la TVA.</a:t>
            </a:r>
          </a:p>
          <a:p>
            <a:pPr algn="just"/>
            <a:r>
              <a:rPr lang="fr-CH" sz="3200" dirty="0"/>
              <a:t>Distinction entre les subventions et les investissements. Différence de traitement de ces deux apports communaux en ce qui concerne la déductibilité de l’impôt préalable.</a:t>
            </a:r>
          </a:p>
          <a:p>
            <a:pPr algn="just"/>
            <a:endParaRPr lang="fr-CH" sz="3200" dirty="0"/>
          </a:p>
          <a:p>
            <a:pPr algn="just"/>
            <a:endParaRPr lang="fr-CH" sz="3200" dirty="0"/>
          </a:p>
          <a:p>
            <a:pPr algn="just"/>
            <a:endParaRPr lang="fr-CH" sz="3200" dirty="0"/>
          </a:p>
        </p:txBody>
      </p:sp>
    </p:spTree>
    <p:extLst>
      <p:ext uri="{BB962C8B-B14F-4D97-AF65-F5344CB8AC3E}">
        <p14:creationId xmlns:p14="http://schemas.microsoft.com/office/powerpoint/2010/main" val="3423710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fiscalité </a:t>
            </a:r>
            <a:r>
              <a:rPr lang="fr-CH" b="1" dirty="0">
                <a:solidFill>
                  <a:srgbClr val="FF0000"/>
                </a:solidFill>
              </a:rPr>
              <a:t>(149 II 27 du 23.2.23</a:t>
            </a:r>
            <a:r>
              <a:rPr lang="fr-CH" b="1" dirty="0"/>
              <a:t>)</a:t>
            </a:r>
          </a:p>
        </p:txBody>
      </p:sp>
      <p:sp>
        <p:nvSpPr>
          <p:cNvPr id="3" name="Espace réservé du contenu 2"/>
          <p:cNvSpPr>
            <a:spLocks noGrp="1"/>
          </p:cNvSpPr>
          <p:nvPr>
            <p:ph idx="1"/>
          </p:nvPr>
        </p:nvSpPr>
        <p:spPr/>
        <p:txBody>
          <a:bodyPr>
            <a:normAutofit lnSpcReduction="10000"/>
          </a:bodyPr>
          <a:lstStyle/>
          <a:p>
            <a:pPr algn="just"/>
            <a:r>
              <a:rPr lang="fr-CH" sz="3200" dirty="0">
                <a:highlight>
                  <a:srgbClr val="FFFF00"/>
                </a:highlight>
              </a:rPr>
              <a:t>Modification de la pratique concernant les frais d’entretien d’immeubles suite à l’abandon, à l’époque, de la pratique Dumont.</a:t>
            </a:r>
          </a:p>
          <a:p>
            <a:pPr algn="just"/>
            <a:r>
              <a:rPr lang="fr-CH" sz="3200" dirty="0">
                <a:highlight>
                  <a:srgbClr val="FFFF00"/>
                </a:highlight>
              </a:rPr>
              <a:t>Les coûts des travaux d’un assainissement complet ou d’une transformation ou d’une extension complètes (nouvelle construction d’un point de vue économique) sont déductibles dans la mesure où ils ont pour but d’un point de vue dit technique objectif de rétablir un état antérieur de l’immeuble, c’est-à-dire d’en préserver la valeur (</a:t>
            </a:r>
            <a:r>
              <a:rPr lang="fr-CH" sz="3200" dirty="0" err="1">
                <a:highlight>
                  <a:srgbClr val="FFFF00"/>
                </a:highlight>
              </a:rPr>
              <a:t>consid</a:t>
            </a:r>
            <a:r>
              <a:rPr lang="fr-CH" sz="3200" dirty="0">
                <a:highlight>
                  <a:srgbClr val="FFFF00"/>
                </a:highlight>
              </a:rPr>
              <a:t>. 4.3-4.7).</a:t>
            </a:r>
          </a:p>
          <a:p>
            <a:pPr algn="just"/>
            <a:endParaRPr lang="fr-CH" sz="3200" dirty="0">
              <a:highlight>
                <a:srgbClr val="FFFF00"/>
              </a:highlight>
            </a:endParaRPr>
          </a:p>
          <a:p>
            <a:pPr algn="just"/>
            <a:endParaRPr lang="fr-CH" sz="3200" dirty="0">
              <a:highlight>
                <a:srgbClr val="FFFF00"/>
              </a:highlight>
            </a:endParaRPr>
          </a:p>
          <a:p>
            <a:pPr algn="just"/>
            <a:endParaRPr lang="fr-CH" sz="3200" dirty="0">
              <a:highlight>
                <a:srgbClr val="FFFF00"/>
              </a:highlight>
            </a:endParaRPr>
          </a:p>
        </p:txBody>
      </p:sp>
    </p:spTree>
    <p:extLst>
      <p:ext uri="{BB962C8B-B14F-4D97-AF65-F5344CB8AC3E}">
        <p14:creationId xmlns:p14="http://schemas.microsoft.com/office/powerpoint/2010/main" val="3242481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fiscalité (</a:t>
            </a:r>
            <a:r>
              <a:rPr lang="fr-CH" b="1" dirty="0">
                <a:solidFill>
                  <a:srgbClr val="FF0000"/>
                </a:solidFill>
              </a:rPr>
              <a:t>2D_53/2020 du 31.3.23</a:t>
            </a:r>
            <a:r>
              <a:rPr lang="fr-CH" b="1" dirty="0"/>
              <a:t>)</a:t>
            </a:r>
          </a:p>
        </p:txBody>
      </p:sp>
      <p:sp>
        <p:nvSpPr>
          <p:cNvPr id="3" name="Espace réservé du contenu 2"/>
          <p:cNvSpPr>
            <a:spLocks noGrp="1"/>
          </p:cNvSpPr>
          <p:nvPr>
            <p:ph idx="1"/>
          </p:nvPr>
        </p:nvSpPr>
        <p:spPr/>
        <p:txBody>
          <a:bodyPr>
            <a:normAutofit fontScale="92500" lnSpcReduction="10000"/>
          </a:bodyPr>
          <a:lstStyle/>
          <a:p>
            <a:pPr algn="just"/>
            <a:r>
              <a:rPr lang="fr-CH" sz="3200" dirty="0"/>
              <a:t>Recours au Tribunal fédéral admis contre une décision du Tribunal cantonal valaisan qui avait déclaré irrecevable un recours formulé contre le refus d’une commune valaisanne fait à une entreprise qui exploite un fitness et bain thermal de lui verser des montants issus de la taxe de séjour, alors que de tels montants étaient versés à l’un de ses concurrents (aussi exploitant touristique de bain thermal et fitness et propriété pour moitié de la Commune en question).</a:t>
            </a:r>
          </a:p>
          <a:p>
            <a:pPr algn="just"/>
            <a:r>
              <a:rPr lang="fr-CH" sz="3200" dirty="0"/>
              <a:t>Violation de l’égalité de traitement nonobstant le pouvoir d’appréciation dévolu à la Commune dans l’utilisation du produit de la taxe de séjour.</a:t>
            </a:r>
          </a:p>
        </p:txBody>
      </p:sp>
    </p:spTree>
    <p:extLst>
      <p:ext uri="{BB962C8B-B14F-4D97-AF65-F5344CB8AC3E}">
        <p14:creationId xmlns:p14="http://schemas.microsoft.com/office/powerpoint/2010/main" val="2230255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fiscalité (</a:t>
            </a:r>
            <a:r>
              <a:rPr lang="fr-CH" b="1" dirty="0">
                <a:solidFill>
                  <a:srgbClr val="FF0000"/>
                </a:solidFill>
              </a:rPr>
              <a:t>9C_609/2022 du 13.6.23</a:t>
            </a:r>
            <a:r>
              <a:rPr lang="fr-CH" b="1" dirty="0"/>
              <a:t>)</a:t>
            </a:r>
          </a:p>
        </p:txBody>
      </p:sp>
      <p:sp>
        <p:nvSpPr>
          <p:cNvPr id="3" name="Espace réservé du contenu 2"/>
          <p:cNvSpPr>
            <a:spLocks noGrp="1"/>
          </p:cNvSpPr>
          <p:nvPr>
            <p:ph idx="1"/>
          </p:nvPr>
        </p:nvSpPr>
        <p:spPr/>
        <p:txBody>
          <a:bodyPr>
            <a:normAutofit/>
          </a:bodyPr>
          <a:lstStyle/>
          <a:p>
            <a:pPr algn="just"/>
            <a:r>
              <a:rPr lang="fr-CH" sz="3200" dirty="0"/>
              <a:t>Recours au Tribunal fédéral sur la question de savoir si la contribution fournie par la Loterie pour le financement d’un campus de recherche dans le domaine de la médecine à Zurich (9 millions sur les 62 que coûtent l’installation) est une donation ou une contribution des pouvoirs publics. </a:t>
            </a:r>
          </a:p>
          <a:p>
            <a:pPr algn="just"/>
            <a:r>
              <a:rPr lang="fr-CH" sz="3200" dirty="0"/>
              <a:t>Recours rejeté, l’administration fédérale des contributions ayant eu gain de cause qu’il s’agissait effectivement d’une contribution des pouvoirs publics.</a:t>
            </a:r>
          </a:p>
        </p:txBody>
      </p:sp>
    </p:spTree>
    <p:extLst>
      <p:ext uri="{BB962C8B-B14F-4D97-AF65-F5344CB8AC3E}">
        <p14:creationId xmlns:p14="http://schemas.microsoft.com/office/powerpoint/2010/main" val="3005062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fiscalité (</a:t>
            </a:r>
            <a:r>
              <a:rPr lang="fr-CH" b="1" dirty="0">
                <a:solidFill>
                  <a:srgbClr val="FF0000"/>
                </a:solidFill>
              </a:rPr>
              <a:t>9C_633/2022 du 22.6.23</a:t>
            </a:r>
            <a:r>
              <a:rPr lang="fr-CH" b="1" dirty="0"/>
              <a:t>)</a:t>
            </a:r>
          </a:p>
        </p:txBody>
      </p:sp>
      <p:sp>
        <p:nvSpPr>
          <p:cNvPr id="3" name="Espace réservé du contenu 2"/>
          <p:cNvSpPr>
            <a:spLocks noGrp="1"/>
          </p:cNvSpPr>
          <p:nvPr>
            <p:ph idx="1"/>
          </p:nvPr>
        </p:nvSpPr>
        <p:spPr/>
        <p:txBody>
          <a:bodyPr>
            <a:normAutofit fontScale="77500" lnSpcReduction="20000"/>
          </a:bodyPr>
          <a:lstStyle/>
          <a:p>
            <a:pPr algn="just"/>
            <a:r>
              <a:rPr lang="fr-CH" sz="3200" dirty="0"/>
              <a:t>Recours au Tribunal fédéral sur une question de couverture des frais pour le raccordement au réseau d’eaux usées d’un centre commercial (avec habitations, … - Rheinfelden).</a:t>
            </a:r>
          </a:p>
          <a:p>
            <a:pPr algn="just"/>
            <a:r>
              <a:rPr lang="fr-CH" sz="2000" b="1" i="1" u="none" strike="noStrike" dirty="0">
                <a:solidFill>
                  <a:srgbClr val="000000"/>
                </a:solidFill>
                <a:effectLst/>
                <a:latin typeface="Arial" panose="020B0604020202020204" pitchFamily="34" charset="0"/>
              </a:rPr>
              <a:t>«3.8.</a:t>
            </a:r>
            <a:r>
              <a:rPr lang="fr-CH" sz="2000" b="0" i="1" u="none" strike="noStrike" dirty="0">
                <a:solidFill>
                  <a:srgbClr val="000000"/>
                </a:solidFill>
                <a:effectLst/>
                <a:latin typeface="Arial" panose="020B0604020202020204" pitchFamily="34" charset="0"/>
              </a:rPr>
              <a:t> In </a:t>
            </a:r>
            <a:r>
              <a:rPr lang="fr-CH" sz="2000" b="0" i="1" u="none" strike="noStrike" dirty="0" err="1">
                <a:solidFill>
                  <a:srgbClr val="000000"/>
                </a:solidFill>
                <a:effectLst/>
                <a:latin typeface="Arial" panose="020B0604020202020204" pitchFamily="34" charset="0"/>
              </a:rPr>
              <a:t>Präzisierung</a:t>
            </a:r>
            <a:r>
              <a:rPr lang="fr-CH" sz="2000" b="0" i="1" u="none" strike="noStrike" dirty="0">
                <a:solidFill>
                  <a:srgbClr val="000000"/>
                </a:solidFill>
                <a:effectLst/>
                <a:latin typeface="Arial" panose="020B0604020202020204" pitchFamily="34" charset="0"/>
              </a:rPr>
              <a:t> der </a:t>
            </a:r>
            <a:r>
              <a:rPr lang="fr-CH" sz="2000" b="0" i="1" u="none" strike="noStrike" dirty="0" err="1">
                <a:solidFill>
                  <a:srgbClr val="000000"/>
                </a:solidFill>
                <a:effectLst/>
                <a:latin typeface="Arial" panose="020B0604020202020204" pitchFamily="34" charset="0"/>
              </a:rPr>
              <a:t>erwähnten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Urteile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vgl</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oben</a:t>
            </a:r>
            <a:r>
              <a:rPr lang="fr-CH" sz="2000" b="0" i="1" u="none" strike="noStrike" dirty="0">
                <a:solidFill>
                  <a:srgbClr val="000000"/>
                </a:solidFill>
                <a:effectLst/>
                <a:latin typeface="Arial" panose="020B0604020202020204" pitchFamily="34" charset="0"/>
              </a:rPr>
              <a:t> E. 3.7.1) </a:t>
            </a:r>
            <a:r>
              <a:rPr lang="fr-CH" sz="2000" b="0" i="1" u="none" strike="noStrike" dirty="0" err="1">
                <a:solidFill>
                  <a:srgbClr val="000000"/>
                </a:solidFill>
                <a:effectLst/>
                <a:latin typeface="Arial" panose="020B0604020202020204" pitchFamily="34" charset="0"/>
              </a:rPr>
              <a:t>ist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nach</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dem</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Gesagten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davon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auszugehen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dass</a:t>
            </a:r>
            <a:r>
              <a:rPr lang="fr-CH" sz="2000" b="0" i="1" u="none" strike="noStrike" dirty="0">
                <a:solidFill>
                  <a:srgbClr val="000000"/>
                </a:solidFill>
                <a:effectLst/>
                <a:latin typeface="Arial" panose="020B0604020202020204" pitchFamily="34" charset="0"/>
              </a:rPr>
              <a:t> Art. 60a </a:t>
            </a:r>
            <a:r>
              <a:rPr lang="fr-CH" sz="2000" b="0" i="1" u="none" strike="noStrike" dirty="0" err="1">
                <a:solidFill>
                  <a:srgbClr val="000000"/>
                </a:solidFill>
                <a:effectLst/>
                <a:latin typeface="Arial" panose="020B0604020202020204" pitchFamily="34" charset="0"/>
              </a:rPr>
              <a:t>GSchG</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Verursacherprinzip</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umsetzt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und</a:t>
            </a:r>
            <a:r>
              <a:rPr lang="fr-CH" sz="2000" b="0" i="1" u="none" strike="noStrike" dirty="0">
                <a:solidFill>
                  <a:srgbClr val="000000"/>
                </a:solidFill>
                <a:effectLst/>
                <a:latin typeface="Arial" panose="020B0604020202020204" pitchFamily="34" charset="0"/>
              </a:rPr>
              <a:t> die </a:t>
            </a:r>
            <a:r>
              <a:rPr lang="fr-CH" sz="2000" b="0" i="1" u="none" strike="noStrike" dirty="0" err="1">
                <a:solidFill>
                  <a:srgbClr val="000000"/>
                </a:solidFill>
                <a:effectLst/>
                <a:latin typeface="Arial" panose="020B0604020202020204" pitchFamily="34" charset="0"/>
              </a:rPr>
              <a:t>Kantone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verpflichtet</a:t>
            </a:r>
            <a:r>
              <a:rPr lang="fr-CH" sz="2000" b="0" i="1" u="none" strike="noStrike" dirty="0">
                <a:solidFill>
                  <a:srgbClr val="000000"/>
                </a:solidFill>
                <a:effectLst/>
                <a:latin typeface="Arial" panose="020B0604020202020204" pitchFamily="34" charset="0"/>
              </a:rPr>
              <a:t>, die </a:t>
            </a:r>
            <a:r>
              <a:rPr lang="fr-CH" sz="2000" b="0" i="1" u="none" strike="noStrike" dirty="0" err="1">
                <a:solidFill>
                  <a:srgbClr val="000000"/>
                </a:solidFill>
                <a:effectLst/>
                <a:latin typeface="Arial" panose="020B0604020202020204" pitchFamily="34" charset="0"/>
              </a:rPr>
              <a:t>Kosten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für</a:t>
            </a:r>
            <a:r>
              <a:rPr lang="fr-CH" sz="2000" b="0" i="1" u="none" strike="noStrike" dirty="0">
                <a:solidFill>
                  <a:srgbClr val="000000"/>
                </a:solidFill>
                <a:effectLst/>
                <a:latin typeface="Arial" panose="020B0604020202020204" pitchFamily="34" charset="0"/>
              </a:rPr>
              <a:t> Bau, </a:t>
            </a:r>
            <a:r>
              <a:rPr lang="fr-CH" sz="2000" b="0" i="1" u="none" strike="noStrike" dirty="0" err="1">
                <a:solidFill>
                  <a:srgbClr val="000000"/>
                </a:solidFill>
                <a:effectLst/>
                <a:latin typeface="Arial" panose="020B0604020202020204" pitchFamily="34" charset="0"/>
              </a:rPr>
              <a:t>Betrieb</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Unterhalt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Sanierung</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und</a:t>
            </a:r>
            <a:r>
              <a:rPr lang="fr-CH" sz="2000" b="0" i="1" u="none" strike="noStrike" dirty="0">
                <a:solidFill>
                  <a:srgbClr val="000000"/>
                </a:solidFill>
                <a:effectLst/>
                <a:latin typeface="Arial" panose="020B0604020202020204" pitchFamily="34" charset="0"/>
              </a:rPr>
              <a:t> Ersatz der </a:t>
            </a:r>
            <a:r>
              <a:rPr lang="fr-CH" sz="2000" b="0" i="1" u="none" strike="noStrike" dirty="0" err="1">
                <a:solidFill>
                  <a:srgbClr val="000000"/>
                </a:solidFill>
                <a:effectLst/>
                <a:latin typeface="Arial" panose="020B0604020202020204" pitchFamily="34" charset="0"/>
              </a:rPr>
              <a:t>Abwasseranlagen</a:t>
            </a:r>
            <a:r>
              <a:rPr lang="fr-CH" sz="2000" b="0" i="1" u="none" strike="noStrike" dirty="0">
                <a:solidFill>
                  <a:srgbClr val="000000"/>
                </a:solidFill>
                <a:effectLst/>
                <a:latin typeface="Arial" panose="020B0604020202020204" pitchFamily="34" charset="0"/>
              </a:rPr>
              <a:t>, die </a:t>
            </a:r>
            <a:r>
              <a:rPr lang="fr-CH" sz="2000" b="0" i="1" u="none" strike="noStrike" dirty="0" err="1">
                <a:solidFill>
                  <a:srgbClr val="000000"/>
                </a:solidFill>
                <a:effectLst/>
                <a:latin typeface="Arial" panose="020B0604020202020204" pitchFamily="34" charset="0"/>
              </a:rPr>
              <a:t>öffentlichen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Zwecken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dienen</a:t>
            </a:r>
            <a:r>
              <a:rPr lang="fr-CH" sz="2000" b="0" i="1" u="none" strike="noStrike" dirty="0">
                <a:solidFill>
                  <a:srgbClr val="000000"/>
                </a:solidFill>
                <a:effectLst/>
                <a:latin typeface="Arial" panose="020B0604020202020204" pitchFamily="34" charset="0"/>
              </a:rPr>
              <a:t>, mit </a:t>
            </a:r>
            <a:r>
              <a:rPr lang="fr-CH" sz="2000" b="0" i="1" u="none" strike="noStrike" dirty="0" err="1">
                <a:solidFill>
                  <a:srgbClr val="000000"/>
                </a:solidFill>
                <a:effectLst/>
                <a:latin typeface="Arial" panose="020B0604020202020204" pitchFamily="34" charset="0"/>
              </a:rPr>
              <a:t>Gebühren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oder</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anderen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Abgaben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oder</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allenfalls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auf</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andere</a:t>
            </a:r>
            <a:r>
              <a:rPr lang="fr-CH" sz="2000" b="0" i="1" u="none" strike="noStrike" dirty="0">
                <a:solidFill>
                  <a:srgbClr val="000000"/>
                </a:solidFill>
                <a:effectLst/>
                <a:latin typeface="Arial" panose="020B0604020202020204" pitchFamily="34" charset="0"/>
              </a:rPr>
              <a:t> Weise (</a:t>
            </a:r>
            <a:r>
              <a:rPr lang="fr-CH" sz="2000" b="0" i="1" u="none" strike="noStrike" dirty="0" err="1">
                <a:solidFill>
                  <a:srgbClr val="000000"/>
                </a:solidFill>
                <a:effectLst/>
                <a:latin typeface="Arial" panose="020B0604020202020204" pitchFamily="34" charset="0"/>
              </a:rPr>
              <a:t>vgl</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Urteil</a:t>
            </a:r>
            <a:r>
              <a:rPr lang="fr-CH" sz="2000" b="0" i="1" u="none" strike="noStrike" dirty="0">
                <a:solidFill>
                  <a:srgbClr val="000000"/>
                </a:solidFill>
                <a:effectLst/>
                <a:latin typeface="Arial" panose="020B0604020202020204" pitchFamily="34" charset="0"/>
              </a:rPr>
              <a:t> 1C_130/2018 </a:t>
            </a:r>
            <a:r>
              <a:rPr lang="fr-CH" sz="2000" b="0" i="1" u="none" strike="noStrike" dirty="0" err="1">
                <a:solidFill>
                  <a:srgbClr val="000000"/>
                </a:solidFill>
                <a:effectLst/>
                <a:latin typeface="Arial" panose="020B0604020202020204" pitchFamily="34" charset="0"/>
              </a:rPr>
              <a:t>vom</a:t>
            </a:r>
            <a:r>
              <a:rPr lang="fr-CH" sz="2000" b="0" i="1" u="none" strike="noStrike" dirty="0">
                <a:solidFill>
                  <a:srgbClr val="000000"/>
                </a:solidFill>
                <a:effectLst/>
                <a:latin typeface="Arial" panose="020B0604020202020204" pitchFamily="34" charset="0"/>
              </a:rPr>
              <a:t> 10. Juli 2019 E. 2.2.3) </a:t>
            </a:r>
            <a:r>
              <a:rPr lang="fr-CH" sz="2000" b="0" i="1" u="none" strike="noStrike" dirty="0" err="1">
                <a:solidFill>
                  <a:srgbClr val="000000"/>
                </a:solidFill>
                <a:effectLst/>
                <a:latin typeface="Arial" panose="020B0604020202020204" pitchFamily="34" charset="0"/>
              </a:rPr>
              <a:t>auf</a:t>
            </a:r>
            <a:r>
              <a:rPr lang="fr-CH" sz="2000" b="0" i="1" u="none" strike="noStrike" dirty="0">
                <a:solidFill>
                  <a:srgbClr val="000000"/>
                </a:solidFill>
                <a:effectLst/>
                <a:latin typeface="Arial" panose="020B0604020202020204" pitchFamily="34" charset="0"/>
              </a:rPr>
              <a:t> die </a:t>
            </a:r>
            <a:r>
              <a:rPr lang="fr-CH" sz="2000" b="0" i="1" u="none" strike="noStrike" dirty="0" err="1">
                <a:solidFill>
                  <a:srgbClr val="000000"/>
                </a:solidFill>
                <a:effectLst/>
                <a:latin typeface="Arial" panose="020B0604020202020204" pitchFamily="34" charset="0"/>
              </a:rPr>
              <a:t>Verursacher</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zu</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überwälzen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und</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nicht</a:t>
            </a:r>
            <a:r>
              <a:rPr lang="fr-CH" sz="2000" b="0" i="1" u="none" strike="noStrike" dirty="0">
                <a:solidFill>
                  <a:srgbClr val="000000"/>
                </a:solidFill>
                <a:effectLst/>
                <a:latin typeface="Arial" panose="020B0604020202020204" pitchFamily="34" charset="0"/>
              </a:rPr>
              <a:t> von der </a:t>
            </a:r>
            <a:r>
              <a:rPr lang="fr-CH" sz="2000" b="0" i="1" u="none" strike="noStrike" dirty="0" err="1">
                <a:solidFill>
                  <a:srgbClr val="000000"/>
                </a:solidFill>
                <a:effectLst/>
                <a:latin typeface="Arial" panose="020B0604020202020204" pitchFamily="34" charset="0"/>
              </a:rPr>
              <a:t>Allgemeinheit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tragen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zu</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lassen</a:t>
            </a:r>
            <a:r>
              <a:rPr lang="fr-CH" sz="2000" b="0" i="1" u="none" strike="noStrike" dirty="0">
                <a:solidFill>
                  <a:srgbClr val="000000"/>
                </a:solidFill>
                <a:effectLst/>
                <a:latin typeface="Arial" panose="020B0604020202020204" pitchFamily="34" charset="0"/>
              </a:rPr>
              <a:t> (Abs. 1), </a:t>
            </a:r>
            <a:r>
              <a:rPr lang="fr-CH" sz="2000" b="0" i="1" u="none" strike="noStrike" dirty="0" err="1">
                <a:solidFill>
                  <a:srgbClr val="000000"/>
                </a:solidFill>
                <a:effectLst/>
                <a:latin typeface="Arial" panose="020B0604020202020204" pitchFamily="34" charset="0"/>
              </a:rPr>
              <a:t>soweit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dadurch</a:t>
            </a:r>
            <a:r>
              <a:rPr lang="fr-CH" sz="2000" b="0" i="1" u="none" strike="noStrike" dirty="0">
                <a:solidFill>
                  <a:srgbClr val="000000"/>
                </a:solidFill>
                <a:effectLst/>
                <a:latin typeface="Arial" panose="020B0604020202020204" pitchFamily="34" charset="0"/>
              </a:rPr>
              <a:t> die </a:t>
            </a:r>
            <a:r>
              <a:rPr lang="fr-CH" sz="2000" b="0" i="1" u="none" strike="noStrike" dirty="0" err="1">
                <a:solidFill>
                  <a:srgbClr val="000000"/>
                </a:solidFill>
                <a:effectLst/>
                <a:latin typeface="Arial" panose="020B0604020202020204" pitchFamily="34" charset="0"/>
              </a:rPr>
              <a:t>umweltverträgliche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Entsorgung</a:t>
            </a:r>
            <a:r>
              <a:rPr lang="fr-CH" sz="2000" b="0" i="1" u="none" strike="noStrike" dirty="0">
                <a:solidFill>
                  <a:srgbClr val="000000"/>
                </a:solidFill>
                <a:effectLst/>
                <a:latin typeface="Arial" panose="020B0604020202020204" pitchFamily="34" charset="0"/>
              </a:rPr>
              <a:t> des </a:t>
            </a:r>
            <a:r>
              <a:rPr lang="fr-CH" sz="2000" b="0" i="1" u="none" strike="noStrike" dirty="0" err="1">
                <a:solidFill>
                  <a:srgbClr val="000000"/>
                </a:solidFill>
                <a:effectLst/>
                <a:latin typeface="Arial" panose="020B0604020202020204" pitchFamily="34" charset="0"/>
              </a:rPr>
              <a:t>Abwassers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nicht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gefährdet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wird</a:t>
            </a:r>
            <a:r>
              <a:rPr lang="fr-CH" sz="2000" b="0" i="1" u="none" strike="noStrike" dirty="0">
                <a:solidFill>
                  <a:srgbClr val="000000"/>
                </a:solidFill>
                <a:effectLst/>
                <a:latin typeface="Arial" panose="020B0604020202020204" pitchFamily="34" charset="0"/>
              </a:rPr>
              <a:t> (Abs. 2; </a:t>
            </a:r>
            <a:r>
              <a:rPr lang="fr-CH" sz="2000" b="0" i="1" u="none" strike="noStrike" dirty="0" err="1">
                <a:solidFill>
                  <a:srgbClr val="000000"/>
                </a:solidFill>
                <a:effectLst/>
                <a:latin typeface="Arial" panose="020B0604020202020204" pitchFamily="34" charset="0"/>
              </a:rPr>
              <a:t>vgl</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zur</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analogen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Regelung</a:t>
            </a:r>
            <a:r>
              <a:rPr lang="fr-CH" sz="2000" b="0" i="1" u="none" strike="noStrike" dirty="0">
                <a:solidFill>
                  <a:srgbClr val="000000"/>
                </a:solidFill>
                <a:effectLst/>
                <a:latin typeface="Arial" panose="020B0604020202020204" pitchFamily="34" charset="0"/>
              </a:rPr>
              <a:t> in Art. 32a des </a:t>
            </a:r>
            <a:r>
              <a:rPr lang="fr-CH" sz="2000" b="0" i="1" u="none" strike="noStrike" dirty="0" err="1">
                <a:solidFill>
                  <a:srgbClr val="000000"/>
                </a:solidFill>
                <a:effectLst/>
                <a:latin typeface="Arial" panose="020B0604020202020204" pitchFamily="34" charset="0"/>
              </a:rPr>
              <a:t>Bundesgesetzes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vom</a:t>
            </a:r>
            <a:r>
              <a:rPr lang="fr-CH" sz="2000" b="0" i="1" u="none" strike="noStrike" dirty="0">
                <a:solidFill>
                  <a:srgbClr val="000000"/>
                </a:solidFill>
                <a:effectLst/>
                <a:latin typeface="Arial" panose="020B0604020202020204" pitchFamily="34" charset="0"/>
              </a:rPr>
              <a:t> 7. </a:t>
            </a:r>
            <a:r>
              <a:rPr lang="fr-CH" sz="2000" b="0" i="1" u="none" strike="noStrike" dirty="0" err="1">
                <a:solidFill>
                  <a:srgbClr val="000000"/>
                </a:solidFill>
                <a:effectLst/>
                <a:latin typeface="Arial" panose="020B0604020202020204" pitchFamily="34" charset="0"/>
              </a:rPr>
              <a:t>Oktober</a:t>
            </a:r>
            <a:r>
              <a:rPr lang="fr-CH" sz="2000" b="0" i="1" u="none" strike="noStrike" dirty="0">
                <a:solidFill>
                  <a:srgbClr val="000000"/>
                </a:solidFill>
                <a:effectLst/>
                <a:latin typeface="Arial" panose="020B0604020202020204" pitchFamily="34" charset="0"/>
              </a:rPr>
              <a:t> 1983 </a:t>
            </a:r>
            <a:r>
              <a:rPr lang="fr-CH" sz="2000" b="0" i="1" u="none" strike="noStrike" dirty="0" err="1">
                <a:solidFill>
                  <a:srgbClr val="000000"/>
                </a:solidFill>
                <a:effectLst/>
                <a:latin typeface="Arial" panose="020B0604020202020204" pitchFamily="34" charset="0"/>
              </a:rPr>
              <a:t>über</a:t>
            </a:r>
            <a:r>
              <a:rPr lang="fr-CH" sz="2000" b="0" i="1" u="none" strike="noStrike" dirty="0">
                <a:solidFill>
                  <a:srgbClr val="000000"/>
                </a:solidFill>
                <a:effectLst/>
                <a:latin typeface="Arial" panose="020B0604020202020204" pitchFamily="34" charset="0"/>
              </a:rPr>
              <a:t> den </a:t>
            </a:r>
            <a:r>
              <a:rPr lang="fr-CH" sz="2000" b="0" i="1" u="none" strike="noStrike" dirty="0" err="1">
                <a:solidFill>
                  <a:srgbClr val="000000"/>
                </a:solidFill>
                <a:effectLst/>
                <a:latin typeface="Arial" panose="020B0604020202020204" pitchFamily="34" charset="0"/>
              </a:rPr>
              <a:t>Umweltschutz</a:t>
            </a:r>
            <a:r>
              <a:rPr lang="fr-CH" sz="2000" b="0" i="1" u="none" strike="noStrike" dirty="0">
                <a:solidFill>
                  <a:srgbClr val="000000"/>
                </a:solidFill>
                <a:effectLst/>
                <a:latin typeface="Arial" panose="020B0604020202020204" pitchFamily="34" charset="0"/>
              </a:rPr>
              <a:t> [USG; SR 814.01] in </a:t>
            </a:r>
            <a:r>
              <a:rPr lang="fr-CH" sz="2000" b="0" i="1" u="none" strike="noStrike" dirty="0" err="1">
                <a:solidFill>
                  <a:srgbClr val="000000"/>
                </a:solidFill>
                <a:effectLst/>
                <a:latin typeface="Arial" panose="020B0604020202020204" pitchFamily="34" charset="0"/>
              </a:rPr>
              <a:t>Bezug</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auf</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Siedlungsabfälle</a:t>
            </a:r>
            <a:r>
              <a:rPr lang="fr-CH" sz="2000" b="0" i="1" u="none" strike="noStrike" dirty="0">
                <a:solidFill>
                  <a:srgbClr val="000000"/>
                </a:solidFill>
                <a:effectLst/>
                <a:latin typeface="Arial" panose="020B0604020202020204" pitchFamily="34" charset="0"/>
              </a:rPr>
              <a:t> </a:t>
            </a:r>
            <a:r>
              <a:rPr lang="fr-CH" sz="2000" b="1" i="1" u="none" strike="noStrike" dirty="0">
                <a:solidFill>
                  <a:srgbClr val="666666"/>
                </a:solidFill>
                <a:effectLst/>
                <a:latin typeface="Arial" panose="020B0604020202020204" pitchFamily="34" charset="0"/>
                <a:hlinkClick r:id="rId2"/>
              </a:rPr>
              <a:t>BGE 138 II 111</a:t>
            </a:r>
            <a:r>
              <a:rPr lang="fr-CH" sz="2000" b="0" i="1" u="none" strike="noStrike" dirty="0">
                <a:solidFill>
                  <a:srgbClr val="000000"/>
                </a:solidFill>
                <a:effectLst/>
                <a:latin typeface="Arial" panose="020B0604020202020204" pitchFamily="34" charset="0"/>
              </a:rPr>
              <a:t> E. 3.1; </a:t>
            </a:r>
            <a:r>
              <a:rPr lang="fr-CH" sz="2000" b="1" i="1" u="none" strike="noStrike" dirty="0">
                <a:solidFill>
                  <a:srgbClr val="666666"/>
                </a:solidFill>
                <a:effectLst/>
                <a:latin typeface="Arial" panose="020B0604020202020204" pitchFamily="34" charset="0"/>
                <a:hlinkClick r:id="rId3"/>
              </a:rPr>
              <a:t>137 I 257</a:t>
            </a:r>
            <a:r>
              <a:rPr lang="fr-CH" sz="2000" b="0" i="1" u="none" strike="noStrike" dirty="0">
                <a:solidFill>
                  <a:srgbClr val="000000"/>
                </a:solidFill>
                <a:effectLst/>
                <a:latin typeface="Arial" panose="020B0604020202020204" pitchFamily="34" charset="0"/>
              </a:rPr>
              <a:t> E. 6.1). </a:t>
            </a:r>
            <a:r>
              <a:rPr lang="fr-CH" sz="2000" b="0" i="1" u="none" strike="noStrike" dirty="0" err="1">
                <a:solidFill>
                  <a:srgbClr val="000000"/>
                </a:solidFill>
                <a:effectLst/>
                <a:latin typeface="Arial" panose="020B0604020202020204" pitchFamily="34" charset="0"/>
              </a:rPr>
              <a:t>Ist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Verursacherprinzip</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eingehalten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räumt</a:t>
            </a:r>
            <a:r>
              <a:rPr lang="fr-CH" sz="2000" b="0" i="1" u="none" strike="noStrike" dirty="0">
                <a:solidFill>
                  <a:srgbClr val="000000"/>
                </a:solidFill>
                <a:effectLst/>
                <a:latin typeface="Arial" panose="020B0604020202020204" pitchFamily="34" charset="0"/>
              </a:rPr>
              <a:t> Art. 60a </a:t>
            </a:r>
            <a:r>
              <a:rPr lang="fr-CH" sz="2000" b="0" i="1" u="none" strike="noStrike" dirty="0" err="1">
                <a:solidFill>
                  <a:srgbClr val="000000"/>
                </a:solidFill>
                <a:effectLst/>
                <a:latin typeface="Arial" panose="020B0604020202020204" pitchFamily="34" charset="0"/>
              </a:rPr>
              <a:t>GSchGden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Verursachern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hingegen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kein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bundesgesetzliches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Individualrecht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darauf</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ein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dass</a:t>
            </a:r>
            <a:r>
              <a:rPr lang="fr-CH" sz="2000" b="0" i="1" u="none" strike="noStrike" dirty="0">
                <a:solidFill>
                  <a:srgbClr val="000000"/>
                </a:solidFill>
                <a:effectLst/>
                <a:latin typeface="Arial" panose="020B0604020202020204" pitchFamily="34" charset="0"/>
              </a:rPr>
              <a:t> die von </a:t>
            </a:r>
            <a:r>
              <a:rPr lang="fr-CH" sz="2000" b="0" i="1" u="none" strike="noStrike" dirty="0" err="1">
                <a:solidFill>
                  <a:srgbClr val="000000"/>
                </a:solidFill>
                <a:effectLst/>
                <a:latin typeface="Arial" panose="020B0604020202020204" pitchFamily="34" charset="0"/>
              </a:rPr>
              <a:t>ihnen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erhobenen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Abgaben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Kostendeckungsprinzip</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einhalten</a:t>
            </a:r>
            <a:r>
              <a:rPr lang="fr-CH" sz="2000" b="0" i="1" u="none" strike="noStrike" dirty="0">
                <a:solidFill>
                  <a:srgbClr val="000000"/>
                </a:solidFill>
                <a:effectLst/>
                <a:latin typeface="Arial" panose="020B0604020202020204" pitchFamily="34" charset="0"/>
              </a:rPr>
              <a:t>.  </a:t>
            </a:r>
          </a:p>
          <a:p>
            <a:pPr algn="just"/>
            <a:r>
              <a:rPr lang="fr-CH" sz="2000" b="0" i="1" u="none" strike="noStrike" dirty="0">
                <a:solidFill>
                  <a:srgbClr val="000000"/>
                </a:solidFill>
                <a:effectLst/>
                <a:latin typeface="Arial" panose="020B0604020202020204" pitchFamily="34" charset="0"/>
              </a:rPr>
              <a:t>Mit </a:t>
            </a:r>
            <a:r>
              <a:rPr lang="fr-CH" sz="2000" b="0" i="1" u="none" strike="noStrike" dirty="0" err="1">
                <a:solidFill>
                  <a:srgbClr val="000000"/>
                </a:solidFill>
                <a:effectLst/>
                <a:latin typeface="Arial" panose="020B0604020202020204" pitchFamily="34" charset="0"/>
              </a:rPr>
              <a:t>anderen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Worten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verletzen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Kantone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bzw</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Gemeinden</a:t>
            </a:r>
            <a:r>
              <a:rPr lang="fr-CH" sz="2000" b="0" i="1" u="none" strike="noStrike" dirty="0">
                <a:solidFill>
                  <a:srgbClr val="000000"/>
                </a:solidFill>
                <a:effectLst/>
                <a:latin typeface="Arial" panose="020B0604020202020204" pitchFamily="34" charset="0"/>
              </a:rPr>
              <a:t> Art. 60a </a:t>
            </a:r>
            <a:r>
              <a:rPr lang="fr-CH" sz="2000" b="0" i="1" u="none" strike="noStrike" dirty="0" err="1">
                <a:solidFill>
                  <a:srgbClr val="000000"/>
                </a:solidFill>
                <a:effectLst/>
                <a:latin typeface="Arial" panose="020B0604020202020204" pitchFamily="34" charset="0"/>
              </a:rPr>
              <a:t>GSchG</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für</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sich</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genommen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noch</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nicht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wenn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sie</a:t>
            </a:r>
            <a:r>
              <a:rPr lang="fr-CH" sz="2000" b="0" i="1" u="none" strike="noStrike" dirty="0">
                <a:solidFill>
                  <a:srgbClr val="000000"/>
                </a:solidFill>
                <a:effectLst/>
                <a:latin typeface="Arial" panose="020B0604020202020204" pitchFamily="34" charset="0"/>
              </a:rPr>
              <a:t> von den </a:t>
            </a:r>
            <a:r>
              <a:rPr lang="fr-CH" sz="2000" b="0" i="1" u="none" strike="noStrike" dirty="0" err="1">
                <a:solidFill>
                  <a:srgbClr val="000000"/>
                </a:solidFill>
                <a:effectLst/>
                <a:latin typeface="Arial" panose="020B0604020202020204" pitchFamily="34" charset="0"/>
              </a:rPr>
              <a:t>Verursachern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Abgaben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erheben</a:t>
            </a:r>
            <a:r>
              <a:rPr lang="fr-CH" sz="2000" b="0" i="1" u="none" strike="noStrike" dirty="0">
                <a:solidFill>
                  <a:srgbClr val="000000"/>
                </a:solidFill>
                <a:effectLst/>
                <a:latin typeface="Arial" panose="020B0604020202020204" pitchFamily="34" charset="0"/>
              </a:rPr>
              <a:t>, die </a:t>
            </a:r>
            <a:r>
              <a:rPr lang="fr-CH" sz="2000" b="0" i="1" u="none" strike="noStrike" dirty="0" err="1">
                <a:solidFill>
                  <a:srgbClr val="000000"/>
                </a:solidFill>
                <a:effectLst/>
                <a:latin typeface="Arial" panose="020B0604020202020204" pitchFamily="34" charset="0"/>
              </a:rPr>
              <a:t>nicht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nur</a:t>
            </a:r>
            <a:r>
              <a:rPr lang="fr-CH" sz="2000" b="0" i="1" u="none" strike="noStrike" dirty="0">
                <a:solidFill>
                  <a:srgbClr val="000000"/>
                </a:solidFill>
                <a:effectLst/>
                <a:latin typeface="Arial" panose="020B0604020202020204" pitchFamily="34" charset="0"/>
              </a:rPr>
              <a:t> die </a:t>
            </a:r>
            <a:r>
              <a:rPr lang="fr-CH" sz="2000" b="0" i="1" u="none" strike="noStrike" dirty="0" err="1">
                <a:solidFill>
                  <a:srgbClr val="000000"/>
                </a:solidFill>
                <a:effectLst/>
                <a:latin typeface="Arial" panose="020B0604020202020204" pitchFamily="34" charset="0"/>
              </a:rPr>
              <a:t>verursachten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Kosten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decken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sondern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dem</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Gemeinwesen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Mehreinnahmen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verschaffen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Sie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können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damit</a:t>
            </a:r>
            <a:r>
              <a:rPr lang="fr-CH" sz="2000" b="0" i="1" u="none" strike="noStrike" dirty="0">
                <a:solidFill>
                  <a:srgbClr val="000000"/>
                </a:solidFill>
                <a:effectLst/>
                <a:latin typeface="Arial" panose="020B0604020202020204" pitchFamily="34" charset="0"/>
              </a:rPr>
              <a:t> aber in </a:t>
            </a:r>
            <a:r>
              <a:rPr lang="fr-CH" sz="2000" b="0" i="1" u="none" strike="noStrike" dirty="0" err="1">
                <a:solidFill>
                  <a:srgbClr val="000000"/>
                </a:solidFill>
                <a:effectLst/>
                <a:latin typeface="Arial" panose="020B0604020202020204" pitchFamily="34" charset="0"/>
              </a:rPr>
              <a:t>Konflikt</a:t>
            </a:r>
            <a:r>
              <a:rPr lang="fr-CH" sz="2000" b="0" i="1" u="none" strike="noStrike" dirty="0">
                <a:solidFill>
                  <a:srgbClr val="000000"/>
                </a:solidFill>
                <a:effectLst/>
                <a:latin typeface="Arial" panose="020B0604020202020204" pitchFamily="34" charset="0"/>
              </a:rPr>
              <a:t> mit </a:t>
            </a:r>
            <a:r>
              <a:rPr lang="fr-CH" sz="2000" b="0" i="1" u="none" strike="noStrike" dirty="0" err="1">
                <a:solidFill>
                  <a:srgbClr val="000000"/>
                </a:solidFill>
                <a:effectLst/>
                <a:latin typeface="Arial" panose="020B0604020202020204" pitchFamily="34" charset="0"/>
              </a:rPr>
              <a:t>dem</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Gleichbehandlungsgebot</a:t>
            </a:r>
            <a:r>
              <a:rPr lang="fr-CH" sz="2000" b="0" i="1" u="none" strike="noStrike" dirty="0">
                <a:solidFill>
                  <a:srgbClr val="000000"/>
                </a:solidFill>
                <a:effectLst/>
                <a:latin typeface="Arial" panose="020B0604020202020204" pitchFamily="34" charset="0"/>
              </a:rPr>
              <a:t> (Art. 8 Abs. 1 BV), den </a:t>
            </a:r>
            <a:r>
              <a:rPr lang="fr-CH" sz="2000" b="0" i="1" u="none" strike="noStrike" dirty="0" err="1">
                <a:solidFill>
                  <a:srgbClr val="000000"/>
                </a:solidFill>
                <a:effectLst/>
                <a:latin typeface="Arial" panose="020B0604020202020204" pitchFamily="34" charset="0"/>
              </a:rPr>
              <a:t>verfassungsmässigen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Besteuerungsgrundsätzen</a:t>
            </a:r>
            <a:r>
              <a:rPr lang="fr-CH" sz="2000" b="0" i="1" u="none" strike="noStrike" dirty="0">
                <a:solidFill>
                  <a:srgbClr val="000000"/>
                </a:solidFill>
                <a:effectLst/>
                <a:latin typeface="Arial" panose="020B0604020202020204" pitchFamily="34" charset="0"/>
              </a:rPr>
              <a:t> (Art. 127 Abs. 2 BV) </a:t>
            </a:r>
            <a:r>
              <a:rPr lang="fr-CH" sz="2000" b="0" i="1" u="none" strike="noStrike" dirty="0" err="1">
                <a:solidFill>
                  <a:srgbClr val="000000"/>
                </a:solidFill>
                <a:effectLst/>
                <a:latin typeface="Arial" panose="020B0604020202020204" pitchFamily="34" charset="0"/>
              </a:rPr>
              <a:t>sowie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dem</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Willkürverbot</a:t>
            </a:r>
            <a:r>
              <a:rPr lang="fr-CH" sz="2000" b="0" i="1" u="none" strike="noStrike" dirty="0">
                <a:solidFill>
                  <a:srgbClr val="000000"/>
                </a:solidFill>
                <a:effectLst/>
                <a:latin typeface="Arial" panose="020B0604020202020204" pitchFamily="34" charset="0"/>
              </a:rPr>
              <a:t> (Art. 9 BV) </a:t>
            </a:r>
            <a:r>
              <a:rPr lang="fr-CH" sz="2000" b="0" i="1" u="none" strike="noStrike" dirty="0" err="1">
                <a:solidFill>
                  <a:srgbClr val="000000"/>
                </a:solidFill>
                <a:effectLst/>
                <a:latin typeface="Arial" panose="020B0604020202020204" pitchFamily="34" charset="0"/>
              </a:rPr>
              <a:t>geraten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vgl</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auch</a:t>
            </a:r>
            <a:r>
              <a:rPr lang="fr-CH" sz="2000" b="0" i="1" u="none" strike="noStrike" dirty="0">
                <a:solidFill>
                  <a:srgbClr val="000000"/>
                </a:solidFill>
                <a:effectLst/>
                <a:latin typeface="Arial" panose="020B0604020202020204" pitchFamily="34" charset="0"/>
              </a:rPr>
              <a:t> </a:t>
            </a:r>
            <a:r>
              <a:rPr lang="fr-CH" sz="2000" b="1" i="1" u="none" strike="noStrike" dirty="0">
                <a:solidFill>
                  <a:srgbClr val="666666"/>
                </a:solidFill>
                <a:effectLst/>
                <a:latin typeface="Arial" panose="020B0604020202020204" pitchFamily="34" charset="0"/>
                <a:hlinkClick r:id="rId2"/>
              </a:rPr>
              <a:t>BGE 138 II 111</a:t>
            </a:r>
            <a:r>
              <a:rPr lang="fr-CH" sz="2000" b="0" i="1" u="none" strike="noStrike" dirty="0">
                <a:solidFill>
                  <a:srgbClr val="000000"/>
                </a:solidFill>
                <a:effectLst/>
                <a:latin typeface="Arial" panose="020B0604020202020204" pitchFamily="34" charset="0"/>
              </a:rPr>
              <a:t> E. 5.4.3 [</a:t>
            </a:r>
            <a:r>
              <a:rPr lang="fr-CH" sz="2000" b="0" i="1" u="none" strike="noStrike" dirty="0" err="1">
                <a:solidFill>
                  <a:srgbClr val="000000"/>
                </a:solidFill>
                <a:effectLst/>
                <a:latin typeface="Arial" panose="020B0604020202020204" pitchFamily="34" charset="0"/>
              </a:rPr>
              <a:t>betr</a:t>
            </a:r>
            <a:r>
              <a:rPr lang="fr-CH" sz="2000" b="0" i="1" u="none" strike="noStrike" dirty="0">
                <a:solidFill>
                  <a:srgbClr val="000000"/>
                </a:solidFill>
                <a:effectLst/>
                <a:latin typeface="Arial" panose="020B0604020202020204" pitchFamily="34" charset="0"/>
              </a:rPr>
              <a:t>. Art. 32a USG]). Die </a:t>
            </a:r>
            <a:r>
              <a:rPr lang="fr-CH" sz="2000" b="0" i="1" u="none" strike="noStrike" dirty="0" err="1">
                <a:solidFill>
                  <a:srgbClr val="000000"/>
                </a:solidFill>
                <a:effectLst/>
                <a:latin typeface="Arial" panose="020B0604020202020204" pitchFamily="34" charset="0"/>
              </a:rPr>
              <a:t>Verletzung</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dieser</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verfassungsmässigen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Rechte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prüft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das</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Bundesgericht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nur</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auf</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substanziierte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Rüge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hin</a:t>
            </a:r>
            <a:r>
              <a:rPr lang="fr-CH" sz="2000" b="0" i="1" u="none" strike="noStrike" dirty="0">
                <a:solidFill>
                  <a:srgbClr val="000000"/>
                </a:solidFill>
                <a:effectLst/>
                <a:latin typeface="Arial" panose="020B0604020202020204" pitchFamily="34" charset="0"/>
              </a:rPr>
              <a:t> (Art. 106 Abs. 2 BGG; </a:t>
            </a:r>
            <a:r>
              <a:rPr lang="fr-CH" sz="2000" b="0" i="1" u="none" strike="noStrike" dirty="0" err="1">
                <a:solidFill>
                  <a:srgbClr val="000000"/>
                </a:solidFill>
                <a:effectLst/>
                <a:latin typeface="Arial" panose="020B0604020202020204" pitchFamily="34" charset="0"/>
              </a:rPr>
              <a:t>vgl</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oben</a:t>
            </a:r>
            <a:r>
              <a:rPr lang="fr-CH" sz="2000" b="0" i="1" u="none" strike="noStrike" dirty="0">
                <a:solidFill>
                  <a:srgbClr val="000000"/>
                </a:solidFill>
                <a:effectLst/>
                <a:latin typeface="Arial" panose="020B0604020202020204" pitchFamily="34" charset="0"/>
              </a:rPr>
              <a:t> E. 2). Da die </a:t>
            </a:r>
            <a:r>
              <a:rPr lang="fr-CH" sz="2000" b="0" i="1" u="none" strike="noStrike" dirty="0" err="1">
                <a:solidFill>
                  <a:srgbClr val="000000"/>
                </a:solidFill>
                <a:effectLst/>
                <a:latin typeface="Arial" panose="020B0604020202020204" pitchFamily="34" charset="0"/>
              </a:rPr>
              <a:t>Beschwerdeführerin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keine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solche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substanziierte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Rüge</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vorträgt</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erübrigen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sich</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Weiterungen</a:t>
            </a:r>
            <a:r>
              <a:rPr lang="fr-CH" sz="2000" b="0" i="1" u="none" strike="noStrike" dirty="0">
                <a:solidFill>
                  <a:srgbClr val="000000"/>
                </a:solidFill>
                <a:effectLst/>
                <a:latin typeface="Arial" panose="020B0604020202020204" pitchFamily="34" charset="0"/>
              </a:rPr>
              <a:t> </a:t>
            </a:r>
            <a:r>
              <a:rPr lang="fr-CH" sz="2000" b="0" i="1" u="none" strike="noStrike" dirty="0" err="1">
                <a:solidFill>
                  <a:srgbClr val="000000"/>
                </a:solidFill>
                <a:effectLst/>
                <a:latin typeface="Arial" panose="020B0604020202020204" pitchFamily="34" charset="0"/>
              </a:rPr>
              <a:t>hierzu</a:t>
            </a:r>
            <a:r>
              <a:rPr lang="fr-CH" sz="2000" b="0" i="1" u="none" strike="noStrike" dirty="0">
                <a:solidFill>
                  <a:srgbClr val="000000"/>
                </a:solidFill>
                <a:effectLst/>
                <a:latin typeface="Arial" panose="020B0604020202020204" pitchFamily="34" charset="0"/>
              </a:rPr>
              <a:t>.»</a:t>
            </a:r>
          </a:p>
          <a:p>
            <a:pPr algn="just"/>
            <a:endParaRPr lang="fr-CH" sz="3200" dirty="0"/>
          </a:p>
          <a:p>
            <a:pPr algn="just"/>
            <a:endParaRPr lang="fr-CH" sz="3200" dirty="0"/>
          </a:p>
        </p:txBody>
      </p:sp>
    </p:spTree>
    <p:extLst>
      <p:ext uri="{BB962C8B-B14F-4D97-AF65-F5344CB8AC3E}">
        <p14:creationId xmlns:p14="http://schemas.microsoft.com/office/powerpoint/2010/main" val="183358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rgbClr val="FF0000"/>
                </a:solidFill>
              </a:rPr>
              <a:t>149 I 25 du 19.12.22)</a:t>
            </a:r>
            <a:endParaRPr lang="fr-CH" b="1" dirty="0"/>
          </a:p>
        </p:txBody>
      </p:sp>
      <p:sp>
        <p:nvSpPr>
          <p:cNvPr id="3" name="Espace réservé du contenu 2"/>
          <p:cNvSpPr>
            <a:spLocks noGrp="1"/>
          </p:cNvSpPr>
          <p:nvPr>
            <p:ph idx="1"/>
          </p:nvPr>
        </p:nvSpPr>
        <p:spPr>
          <a:solidFill>
            <a:srgbClr val="FFFF00"/>
          </a:solidFill>
          <a:ln>
            <a:noFill/>
          </a:ln>
        </p:spPr>
        <p:txBody>
          <a:bodyPr>
            <a:normAutofit lnSpcReduction="10000"/>
          </a:bodyPr>
          <a:lstStyle/>
          <a:p>
            <a:pPr algn="just"/>
            <a:r>
              <a:rPr lang="fr-CH" sz="3200" dirty="0">
                <a:highlight>
                  <a:srgbClr val="FFFF00"/>
                </a:highlight>
              </a:rPr>
              <a:t>Loi bâloise sur l’encouragement à la propriété du logement. Recours au Tribunal fédéral.</a:t>
            </a:r>
          </a:p>
          <a:p>
            <a:pPr algn="just"/>
            <a:r>
              <a:rPr lang="fr-CH" sz="3200" dirty="0">
                <a:highlight>
                  <a:srgbClr val="FFFF00"/>
                </a:highlight>
              </a:rPr>
              <a:t>Cette loi prévoit l’assujettissement à autorisation en cas de «</a:t>
            </a:r>
            <a:r>
              <a:rPr lang="fr-CH" sz="3200" dirty="0" err="1">
                <a:highlight>
                  <a:srgbClr val="FFFF00"/>
                </a:highlight>
              </a:rPr>
              <a:t>Wohnungsnot</a:t>
            </a:r>
            <a:r>
              <a:rPr lang="fr-CH" sz="3200" dirty="0">
                <a:highlight>
                  <a:srgbClr val="FFFF00"/>
                </a:highlight>
              </a:rPr>
              <a:t>» des travaux de rénovation sur un logement loué. Le locataire doit être assuré de pouvoir récupérer son logement loué à des conditions de loyer prévues par la loi.</a:t>
            </a:r>
          </a:p>
          <a:p>
            <a:pPr algn="just"/>
            <a:r>
              <a:rPr lang="fr-CH" sz="3200" dirty="0">
                <a:highlight>
                  <a:srgbClr val="FFFF00"/>
                </a:highlight>
              </a:rPr>
              <a:t>Le Tribunal fédéral annule cette norme en considérant qu’il y a ingérence du droit cantonal dans le droit fédéral, qui réglemente exhaustivement la résiliation du contrat de bail. Les </a:t>
            </a:r>
            <a:r>
              <a:rPr lang="fr-CH" sz="3200" b="1" dirty="0">
                <a:highlight>
                  <a:srgbClr val="FFFF00"/>
                </a:highlight>
              </a:rPr>
              <a:t>atteintes directes </a:t>
            </a:r>
            <a:r>
              <a:rPr lang="fr-CH" sz="3200" dirty="0">
                <a:highlight>
                  <a:srgbClr val="FFFF00"/>
                </a:highlight>
              </a:rPr>
              <a:t>au droit de résilier sont interdites.</a:t>
            </a:r>
          </a:p>
          <a:p>
            <a:pPr algn="just"/>
            <a:endParaRPr lang="fr-CH" sz="3200" dirty="0">
              <a:highlight>
                <a:srgbClr val="FFFF00"/>
              </a:highlight>
            </a:endParaRPr>
          </a:p>
        </p:txBody>
      </p:sp>
    </p:spTree>
    <p:extLst>
      <p:ext uri="{BB962C8B-B14F-4D97-AF65-F5344CB8AC3E}">
        <p14:creationId xmlns:p14="http://schemas.microsoft.com/office/powerpoint/2010/main" val="4036328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604682" y="0"/>
            <a:ext cx="10545097" cy="6061587"/>
          </a:xfrm>
          <a:prstGeom prst="rect">
            <a:avLst/>
          </a:prstGeom>
        </p:spPr>
      </p:pic>
      <p:sp>
        <p:nvSpPr>
          <p:cNvPr id="14" name="ZoneTexte 6"/>
          <p:cNvSpPr txBox="1">
            <a:spLocks noChangeArrowheads="1"/>
          </p:cNvSpPr>
          <p:nvPr/>
        </p:nvSpPr>
        <p:spPr bwMode="auto">
          <a:xfrm>
            <a:off x="8025579" y="5738530"/>
            <a:ext cx="312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ea typeface="MS PGothic" charset="-128"/>
                <a:cs typeface="Arial" charset="0"/>
              </a:defRPr>
            </a:lvl1pPr>
            <a:lvl2pPr marL="742950" indent="-285750">
              <a:spcBef>
                <a:spcPct val="20000"/>
              </a:spcBef>
              <a:buFont typeface="Arial" charset="0"/>
              <a:buChar char="–"/>
              <a:defRPr sz="2800">
                <a:solidFill>
                  <a:schemeClr val="tx1"/>
                </a:solidFill>
                <a:latin typeface="Arial" charset="0"/>
                <a:ea typeface="MS PGothic" charset="-128"/>
              </a:defRPr>
            </a:lvl2pPr>
            <a:lvl3pPr marL="1143000" indent="-228600">
              <a:spcBef>
                <a:spcPct val="20000"/>
              </a:spcBef>
              <a:buFont typeface="Arial" charset="0"/>
              <a:buChar char="•"/>
              <a:defRPr sz="2400">
                <a:solidFill>
                  <a:schemeClr val="tx1"/>
                </a:solidFill>
                <a:latin typeface="Arial" charset="0"/>
                <a:ea typeface="MS PGothic" charset="-128"/>
              </a:defRPr>
            </a:lvl3pPr>
            <a:lvl4pPr marL="1600200" indent="-228600">
              <a:spcBef>
                <a:spcPct val="20000"/>
              </a:spcBef>
              <a:buFont typeface="Arial" charset="0"/>
              <a:buChar char="–"/>
              <a:defRPr sz="2000">
                <a:solidFill>
                  <a:schemeClr val="tx1"/>
                </a:solidFill>
                <a:latin typeface="Arial" charset="0"/>
                <a:ea typeface="MS PGothic" charset="-128"/>
              </a:defRPr>
            </a:lvl4pPr>
            <a:lvl5pPr marL="2057400" indent="-228600">
              <a:spcBef>
                <a:spcPct val="20000"/>
              </a:spcBef>
              <a:buFont typeface="Arial" charset="0"/>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charset="-128"/>
              </a:defRPr>
            </a:lvl9pPr>
          </a:lstStyle>
          <a:p>
            <a:pPr eaLnBrk="1" hangingPunct="1">
              <a:spcBef>
                <a:spcPct val="0"/>
              </a:spcBef>
              <a:buFontTx/>
              <a:buNone/>
            </a:pPr>
            <a:r>
              <a:rPr lang="fr-CH" altLang="fr-FR" sz="1800" dirty="0"/>
              <a:t>Merci à Apolline pour son beau dessin !</a:t>
            </a:r>
          </a:p>
        </p:txBody>
      </p:sp>
    </p:spTree>
    <p:extLst>
      <p:ext uri="{BB962C8B-B14F-4D97-AF65-F5344CB8AC3E}">
        <p14:creationId xmlns:p14="http://schemas.microsoft.com/office/powerpoint/2010/main" val="345810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rgbClr val="FF0000"/>
                </a:solidFill>
              </a:rPr>
              <a:t>149 I 49 du 23.3.23)</a:t>
            </a:r>
            <a:endParaRPr lang="fr-CH" b="1" dirty="0"/>
          </a:p>
        </p:txBody>
      </p:sp>
      <p:sp>
        <p:nvSpPr>
          <p:cNvPr id="3" name="Espace réservé du contenu 2"/>
          <p:cNvSpPr>
            <a:spLocks noGrp="1"/>
          </p:cNvSpPr>
          <p:nvPr>
            <p:ph idx="1"/>
          </p:nvPr>
        </p:nvSpPr>
        <p:spPr/>
        <p:txBody>
          <a:bodyPr>
            <a:normAutofit/>
          </a:bodyPr>
          <a:lstStyle/>
          <a:p>
            <a:pPr algn="just"/>
            <a:r>
              <a:rPr lang="fr-CH" sz="3200" dirty="0">
                <a:highlight>
                  <a:srgbClr val="FFFF00"/>
                </a:highlight>
              </a:rPr>
              <a:t>Interdiction des chauffages à résistance électrique ainsi que des chauffe-eau électrique d’ici à 2030.</a:t>
            </a:r>
          </a:p>
          <a:p>
            <a:pPr algn="just"/>
            <a:r>
              <a:rPr lang="fr-CH" sz="3200" dirty="0">
                <a:highlight>
                  <a:srgbClr val="FFFF00"/>
                </a:highlight>
              </a:rPr>
              <a:t>L’intérêt public à cette interdiction est existant et l’interdiction est conforme au principe de proportionnalité nonobstant l’existence de la possibilité de produire soi-même son courant photovoltaïque.</a:t>
            </a:r>
          </a:p>
          <a:p>
            <a:pPr algn="just"/>
            <a:r>
              <a:rPr lang="fr-CH" sz="3200" dirty="0">
                <a:highlight>
                  <a:srgbClr val="FFFF00"/>
                </a:highlight>
              </a:rPr>
              <a:t>Pas d’ingérence suffisante dans les droits du propriétaire pour générer un effet </a:t>
            </a:r>
            <a:r>
              <a:rPr lang="fr-CH" sz="3200" dirty="0" err="1">
                <a:highlight>
                  <a:srgbClr val="FFFF00"/>
                </a:highlight>
              </a:rPr>
              <a:t>expropriatoire</a:t>
            </a:r>
            <a:r>
              <a:rPr lang="fr-CH" sz="3200" dirty="0">
                <a:highlight>
                  <a:srgbClr val="FFFF00"/>
                </a:highlight>
              </a:rPr>
              <a:t>. Pas de nécessité de prévoir dans la loi une clause de sauvegarde exceptionnelle.</a:t>
            </a:r>
          </a:p>
        </p:txBody>
      </p:sp>
    </p:spTree>
    <p:extLst>
      <p:ext uri="{BB962C8B-B14F-4D97-AF65-F5344CB8AC3E}">
        <p14:creationId xmlns:p14="http://schemas.microsoft.com/office/powerpoint/2010/main" val="208620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rgbClr val="FF0000"/>
                </a:solidFill>
              </a:rPr>
              <a:t>5A_665/2022 du 4.4.23)</a:t>
            </a:r>
            <a:endParaRPr lang="fr-CH" b="1" dirty="0"/>
          </a:p>
        </p:txBody>
      </p:sp>
      <p:sp>
        <p:nvSpPr>
          <p:cNvPr id="3" name="Espace réservé du contenu 2"/>
          <p:cNvSpPr>
            <a:spLocks noGrp="1"/>
          </p:cNvSpPr>
          <p:nvPr>
            <p:ph idx="1"/>
          </p:nvPr>
        </p:nvSpPr>
        <p:spPr/>
        <p:txBody>
          <a:bodyPr>
            <a:normAutofit fontScale="92500" lnSpcReduction="10000"/>
          </a:bodyPr>
          <a:lstStyle/>
          <a:p>
            <a:pPr algn="just"/>
            <a:r>
              <a:rPr lang="fr-CH" sz="3200" dirty="0">
                <a:highlight>
                  <a:srgbClr val="FFFF00"/>
                </a:highlight>
              </a:rPr>
              <a:t>Possibilité ou non pour le législateur cantonal (en l’occurrence bernois) de déroger à l’art. 670 CC (clôtures servant à la délimitation de deux immeubles sont censées (présomption) appartenir en copropriété aux deux voisins).</a:t>
            </a:r>
          </a:p>
          <a:p>
            <a:pPr algn="just"/>
            <a:r>
              <a:rPr lang="fr-CH" sz="3200" dirty="0">
                <a:highlight>
                  <a:srgbClr val="FFFF00"/>
                </a:highlight>
              </a:rPr>
              <a:t>Pas de violation du principe de la force dérogatoire du droit fédéral. Possibilité pour le législateur cantonal de déroger à cette règle de droit fédéral en édictant une règle de droit (privé) cantonal (art. 686 II CC).</a:t>
            </a:r>
          </a:p>
          <a:p>
            <a:pPr algn="just"/>
            <a:r>
              <a:rPr lang="fr-CH" sz="3200" dirty="0">
                <a:highlight>
                  <a:srgbClr val="FFFF00"/>
                </a:highlight>
              </a:rPr>
              <a:t>On peut en sus détruire la présomption en démontrant soit un accord contraire, soit un usage local contraire (</a:t>
            </a:r>
            <a:r>
              <a:rPr lang="fr-CH" sz="3200" dirty="0" err="1">
                <a:highlight>
                  <a:srgbClr val="FFFF00"/>
                </a:highlight>
              </a:rPr>
              <a:t>consid</a:t>
            </a:r>
            <a:r>
              <a:rPr lang="fr-CH" sz="3200" dirty="0">
                <a:highlight>
                  <a:srgbClr val="FFFF00"/>
                </a:highlight>
              </a:rPr>
              <a:t>. 3.3.2).</a:t>
            </a:r>
          </a:p>
        </p:txBody>
      </p:sp>
    </p:spTree>
    <p:extLst>
      <p:ext uri="{BB962C8B-B14F-4D97-AF65-F5344CB8AC3E}">
        <p14:creationId xmlns:p14="http://schemas.microsoft.com/office/powerpoint/2010/main" val="353867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b="1" dirty="0"/>
              <a:t>La législation (</a:t>
            </a:r>
            <a:r>
              <a:rPr lang="fr-CH" b="1" dirty="0">
                <a:solidFill>
                  <a:srgbClr val="FF0000"/>
                </a:solidFill>
              </a:rPr>
              <a:t>1C_391/2022 du 3.5.23)</a:t>
            </a:r>
            <a:endParaRPr lang="fr-CH" b="1" dirty="0"/>
          </a:p>
        </p:txBody>
      </p:sp>
      <p:sp>
        <p:nvSpPr>
          <p:cNvPr id="3" name="Espace réservé du contenu 2"/>
          <p:cNvSpPr>
            <a:spLocks noGrp="1"/>
          </p:cNvSpPr>
          <p:nvPr>
            <p:ph idx="1"/>
          </p:nvPr>
        </p:nvSpPr>
        <p:spPr/>
        <p:txBody>
          <a:bodyPr>
            <a:normAutofit/>
          </a:bodyPr>
          <a:lstStyle/>
          <a:p>
            <a:pPr algn="just"/>
            <a:r>
              <a:rPr lang="fr-CH" sz="3200" dirty="0"/>
              <a:t>Initiative populaire communale (Hochdorf/LU) obligeant tous les chauffages à ne fonctionner qu’un moyen d’énergie renouvelable dans certains secteurs. Refus du conseil communal puis du TAC LU de soumettre l’initiative au vote populaire vu son non-respect du droit supérieur.</a:t>
            </a:r>
          </a:p>
          <a:p>
            <a:pPr algn="just"/>
            <a:r>
              <a:rPr lang="fr-CH" sz="3200" dirty="0"/>
              <a:t>Le TF admet le recours. L’initiative n’est contraire ni au droit cantonal lucernois de l’aménagement du territoire, ni au droit constitutionnel à la garantie de la propriété (art. 26 Cst. </a:t>
            </a:r>
            <a:r>
              <a:rPr lang="fr-CH" sz="3200" dirty="0" err="1"/>
              <a:t>féd</a:t>
            </a:r>
            <a:r>
              <a:rPr lang="fr-CH" sz="3200" dirty="0"/>
              <a:t>.).</a:t>
            </a:r>
          </a:p>
        </p:txBody>
      </p:sp>
    </p:spTree>
    <p:extLst>
      <p:ext uri="{BB962C8B-B14F-4D97-AF65-F5344CB8AC3E}">
        <p14:creationId xmlns:p14="http://schemas.microsoft.com/office/powerpoint/2010/main" val="690447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41716</TotalTime>
  <Words>5216</Words>
  <Application>Microsoft Office PowerPoint</Application>
  <PresentationFormat>Grand écran</PresentationFormat>
  <Paragraphs>233</Paragraphs>
  <Slides>60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60</vt:i4>
      </vt:variant>
    </vt:vector>
  </HeadingPairs>
  <TitlesOfParts>
    <vt:vector size="67" baseType="lpstr">
      <vt:lpstr>MS PGothic</vt:lpstr>
      <vt:lpstr>MS PGothic</vt:lpstr>
      <vt:lpstr>Arial</vt:lpstr>
      <vt:lpstr>Calibri</vt:lpstr>
      <vt:lpstr>Calibri Light</vt:lpstr>
      <vt:lpstr>Mangal</vt:lpstr>
      <vt:lpstr>Office Theme</vt:lpstr>
      <vt:lpstr>Construction &amp; Immobilier 2022-2023</vt:lpstr>
      <vt:lpstr>Introduction</vt:lpstr>
      <vt:lpstr>Introduction</vt:lpstr>
      <vt:lpstr>La législation (1C_636/2020 du 24.8.22)</vt:lpstr>
      <vt:lpstr>La législation (1C_638/2021 du 16.11.22)</vt:lpstr>
      <vt:lpstr>La législation (149 I 25 du 19.12.22)</vt:lpstr>
      <vt:lpstr>La législation (149 I 49 du 23.3.23)</vt:lpstr>
      <vt:lpstr>La législation (5A_665/2022 du 4.4.23)</vt:lpstr>
      <vt:lpstr>La législation (1C_391/2022 du 3.5.23)</vt:lpstr>
      <vt:lpstr>La législation (1C_41/2023 du 24.7.23)</vt:lpstr>
      <vt:lpstr>La législation (1C_608/2022 du 17.8.23)</vt:lpstr>
      <vt:lpstr>La planification (1C_471/2021 du 10.10.22)</vt:lpstr>
      <vt:lpstr>La planification (1C_398/2021 du 8.11.22)</vt:lpstr>
      <vt:lpstr>La planification (1C_237/21 et 1C_131/2021 du 4.1.23)</vt:lpstr>
      <vt:lpstr>La planification (1C_35/2022 du 23.11.22)</vt:lpstr>
      <vt:lpstr>La planification (1C_609/2021 du 21.12.22)</vt:lpstr>
      <vt:lpstr>La planification (1C_368/2020 du 21.12.22)</vt:lpstr>
      <vt:lpstr>La planification (1C_142/2022 du 7.6.23)</vt:lpstr>
      <vt:lpstr>En zone à bâtir/RS (1C_626/2020 du 17.6.22)</vt:lpstr>
      <vt:lpstr>En zone à bâtir/RS (1C_242/2021 du 19.8.22)</vt:lpstr>
      <vt:lpstr>En zone à bâtir/RS (1C_242/2021 du 19.8.22)</vt:lpstr>
      <vt:lpstr>En zone à bâtir (1C_212/2022 du 30.3.23)</vt:lpstr>
      <vt:lpstr>Les remontées mécaniques (1C_567/2020 du 1.5.23)</vt:lpstr>
      <vt:lpstr>Hors zone à bâtir (1C_18/2022 du 9.5.23)</vt:lpstr>
      <vt:lpstr>Les antennes (1C_100/2021 du 14.2.23)</vt:lpstr>
      <vt:lpstr>L’eau (1C_539/2021 du 15.11.22)</vt:lpstr>
      <vt:lpstr>L’eau (5A_420/2022 du 8.12.22)</vt:lpstr>
      <vt:lpstr>La force hydraulique (2C_116/2022 du 3.5.23)</vt:lpstr>
      <vt:lpstr>L’éolien (1C_149/2021 du 25.8.22)</vt:lpstr>
      <vt:lpstr>L’éolien (1C_407/2020 du 27.10.22)</vt:lpstr>
      <vt:lpstr>L’éolien (149 II 86 du 27.1.23)</vt:lpstr>
      <vt:lpstr>L’éolien (149 II 86 du 27.1.23)</vt:lpstr>
      <vt:lpstr>Le bruit routier (1C_656/2021 du 10.11.22)</vt:lpstr>
      <vt:lpstr>Le bruit routier (1C_624/2021 du 10.1.23)</vt:lpstr>
      <vt:lpstr>Le bruit routier (1C_387/2021 du 20.2.23)</vt:lpstr>
      <vt:lpstr>Le bruit routier (1C_574/2020 du 9.3.23)</vt:lpstr>
      <vt:lpstr>Le bruit routier (1C_27/2022 du 20.4.23)</vt:lpstr>
      <vt:lpstr>Les routes (1C_787/2021 du 25.4.23)</vt:lpstr>
      <vt:lpstr>Biotope + ISOS (1C_654/2021 du 28.11.22)</vt:lpstr>
      <vt:lpstr>Les biotopes - forêts (1C_517/2021 du 18.8.22)</vt:lpstr>
      <vt:lpstr>PNP du Jorat (1C_115/2022 du 27.4.23)</vt:lpstr>
      <vt:lpstr>La LDFR (2C_255/2022 du 7.2.23)</vt:lpstr>
      <vt:lpstr>Les dommages-intérêts (2C_362/2022 du 7.2.23)</vt:lpstr>
      <vt:lpstr>Les dommages-intérêts (2C_901/2022 du 31.5.23)</vt:lpstr>
      <vt:lpstr>L’expropriation (1C_103/2022 du 20.10.22)</vt:lpstr>
      <vt:lpstr>L’expropriation matérielle (1C_332/2023 du 13.7.23)</vt:lpstr>
      <vt:lpstr>La procédure (148 II 465 du 18.10.22)</vt:lpstr>
      <vt:lpstr>La procédure (1C_82/2022 du 1.12.22)</vt:lpstr>
      <vt:lpstr>La procédure (2C_849/2021 du 17.1.23)</vt:lpstr>
      <vt:lpstr>La procédure (1C_351/2022 du 20.1.23)</vt:lpstr>
      <vt:lpstr>La procédure (1C_203/2022 du 12.4.23)</vt:lpstr>
      <vt:lpstr>La procédure (2D_35/2022 du 22.6.23)</vt:lpstr>
      <vt:lpstr>La procédure (1C_645/2021 du 11.7.23)</vt:lpstr>
      <vt:lpstr>La fiscalité (148 I 286 du 4.8.22)</vt:lpstr>
      <vt:lpstr>La fiscalité (2C_2/2022 du 21.11.22)</vt:lpstr>
      <vt:lpstr>La fiscalité (149 II 27 du 23.2.23)</vt:lpstr>
      <vt:lpstr>La fiscalité (2D_53/2020 du 31.3.23)</vt:lpstr>
      <vt:lpstr>La fiscalité (9C_609/2022 du 13.6.23)</vt:lpstr>
      <vt:lpstr>La fiscalité (9C_633/2022 du 22.6.23)</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115. Delegiertenversammlung</dc:title>
  <dc:creator>SAV/FSA Stefania Biondo</dc:creator>
  <cp:lastModifiedBy>Jacques Fournier</cp:lastModifiedBy>
  <cp:revision>415</cp:revision>
  <cp:lastPrinted>2021-08-24T06:37:33Z</cp:lastPrinted>
  <dcterms:created xsi:type="dcterms:W3CDTF">2016-05-24T13:40:18Z</dcterms:created>
  <dcterms:modified xsi:type="dcterms:W3CDTF">2023-09-13T08:11:03Z</dcterms:modified>
</cp:coreProperties>
</file>